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9995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2" d="100"/>
          <a:sy n="82" d="100"/>
        </p:scale>
        <p:origin x="1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649770"/>
            <a:ext cx="7649607" cy="3509551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5294662"/>
            <a:ext cx="6749654" cy="2433817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96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28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536700"/>
            <a:ext cx="1940525" cy="854286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536700"/>
            <a:ext cx="5709082" cy="854286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35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79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513159"/>
            <a:ext cx="7762102" cy="4193259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746088"/>
            <a:ext cx="7762102" cy="2205136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>
                    <a:tint val="82000"/>
                  </a:schemeClr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82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82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01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683500"/>
            <a:ext cx="3824804" cy="639606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683500"/>
            <a:ext cx="3824804" cy="639606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62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536702"/>
            <a:ext cx="7762102" cy="194845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471154"/>
            <a:ext cx="3807226" cy="121107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682228"/>
            <a:ext cx="3807226" cy="54160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471154"/>
            <a:ext cx="3825976" cy="121107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682228"/>
            <a:ext cx="3825976" cy="54160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42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7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88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672042"/>
            <a:ext cx="2902585" cy="2352146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451426"/>
            <a:ext cx="4556016" cy="7163777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3024188"/>
            <a:ext cx="2902585" cy="5602681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83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672042"/>
            <a:ext cx="2902585" cy="2352146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451426"/>
            <a:ext cx="4556016" cy="7163777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3024188"/>
            <a:ext cx="2902585" cy="5602681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22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536702"/>
            <a:ext cx="7762102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683500"/>
            <a:ext cx="7762102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9343248"/>
            <a:ext cx="202489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3C6B17-9C99-BE4F-814A-87BBE69E4B52}" type="datetimeFigureOut">
              <a:rPr lang="it-IT" smtClean="0"/>
              <a:t>18/12/24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9343248"/>
            <a:ext cx="303734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9343248"/>
            <a:ext cx="202489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D3E76A-3F1F-9C4A-8484-8C593E478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3">
            <a:extLst>
              <a:ext uri="{FF2B5EF4-FFF2-40B4-BE49-F238E27FC236}">
                <a16:creationId xmlns:a16="http://schemas.microsoft.com/office/drawing/2014/main" id="{36AF9A85-D75E-AE60-9FBC-E3D9F44165B7}"/>
              </a:ext>
            </a:extLst>
          </p:cNvPr>
          <p:cNvSpPr txBox="1">
            <a:spLocks/>
          </p:cNvSpPr>
          <p:nvPr/>
        </p:nvSpPr>
        <p:spPr>
          <a:xfrm>
            <a:off x="173166" y="144871"/>
            <a:ext cx="1318736" cy="568153"/>
          </a:xfrm>
          <a:prstGeom prst="rect">
            <a:avLst/>
          </a:prstGeom>
        </p:spPr>
        <p:txBody>
          <a:bodyPr vert="horz" lIns="97963" tIns="48982" rIns="97963" bIns="48982" rtlCol="0" anchor="b">
            <a:normAutofit/>
          </a:bodyPr>
          <a:lstStyle>
            <a:lvl1pPr algn="ctr" defTabSz="9700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7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M4</a:t>
            </a:r>
          </a:p>
        </p:txBody>
      </p:sp>
      <p:sp>
        <p:nvSpPr>
          <p:cNvPr id="6" name="Sottotitolo 111">
            <a:extLst>
              <a:ext uri="{FF2B5EF4-FFF2-40B4-BE49-F238E27FC236}">
                <a16:creationId xmlns:a16="http://schemas.microsoft.com/office/drawing/2014/main" id="{691DADE0-969C-5EF2-56AB-41AA22C85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890" y="282021"/>
            <a:ext cx="7718135" cy="568153"/>
          </a:xfrm>
        </p:spPr>
        <p:txBody>
          <a:bodyPr>
            <a:normAutofit/>
          </a:bodyPr>
          <a:lstStyle/>
          <a:p>
            <a:pPr algn="l"/>
            <a:r>
              <a:rPr lang="it-IT" sz="2207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scambi economici dell’azienda</a:t>
            </a:r>
          </a:p>
        </p:txBody>
      </p:sp>
      <p:sp>
        <p:nvSpPr>
          <p:cNvPr id="7" name="object 72">
            <a:extLst>
              <a:ext uri="{FF2B5EF4-FFF2-40B4-BE49-F238E27FC236}">
                <a16:creationId xmlns:a16="http://schemas.microsoft.com/office/drawing/2014/main" id="{BE01899F-A407-C511-6C92-644CE0481A9C}"/>
              </a:ext>
            </a:extLst>
          </p:cNvPr>
          <p:cNvSpPr/>
          <p:nvPr/>
        </p:nvSpPr>
        <p:spPr>
          <a:xfrm rot="16200000">
            <a:off x="3363164" y="1059282"/>
            <a:ext cx="45719" cy="1724919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601"/>
                </a:lnTo>
              </a:path>
            </a:pathLst>
          </a:custGeom>
          <a:ln w="12700">
            <a:solidFill>
              <a:srgbClr val="4D6A84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8" name="object 72">
            <a:extLst>
              <a:ext uri="{FF2B5EF4-FFF2-40B4-BE49-F238E27FC236}">
                <a16:creationId xmlns:a16="http://schemas.microsoft.com/office/drawing/2014/main" id="{E7F61C85-2515-95BA-F25C-1972129E5996}"/>
              </a:ext>
            </a:extLst>
          </p:cNvPr>
          <p:cNvSpPr/>
          <p:nvPr/>
        </p:nvSpPr>
        <p:spPr>
          <a:xfrm>
            <a:off x="4308281" y="4458149"/>
            <a:ext cx="45719" cy="1555228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601"/>
                </a:lnTo>
              </a:path>
            </a:pathLst>
          </a:custGeom>
          <a:ln w="12700">
            <a:solidFill>
              <a:srgbClr val="4D6A84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9" name="object 72">
            <a:extLst>
              <a:ext uri="{FF2B5EF4-FFF2-40B4-BE49-F238E27FC236}">
                <a16:creationId xmlns:a16="http://schemas.microsoft.com/office/drawing/2014/main" id="{DBFDF229-8191-93B9-A0FD-3B42301C00E1}"/>
              </a:ext>
            </a:extLst>
          </p:cNvPr>
          <p:cNvSpPr/>
          <p:nvPr/>
        </p:nvSpPr>
        <p:spPr>
          <a:xfrm flipH="1">
            <a:off x="4598391" y="2848823"/>
            <a:ext cx="45719" cy="1609327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601"/>
                </a:lnTo>
              </a:path>
            </a:pathLst>
          </a:custGeom>
          <a:ln w="12700">
            <a:solidFill>
              <a:srgbClr val="4D6A84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0" name="object 72">
            <a:extLst>
              <a:ext uri="{FF2B5EF4-FFF2-40B4-BE49-F238E27FC236}">
                <a16:creationId xmlns:a16="http://schemas.microsoft.com/office/drawing/2014/main" id="{9E9B711D-A61E-2774-EAA4-AB374174EFD8}"/>
              </a:ext>
            </a:extLst>
          </p:cNvPr>
          <p:cNvSpPr/>
          <p:nvPr/>
        </p:nvSpPr>
        <p:spPr>
          <a:xfrm>
            <a:off x="1946866" y="2043007"/>
            <a:ext cx="0" cy="447637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601"/>
                </a:lnTo>
              </a:path>
            </a:pathLst>
          </a:custGeom>
          <a:ln w="12700">
            <a:solidFill>
              <a:srgbClr val="4D6A84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603D47A4-6C78-D244-D95D-F370EA370C76}"/>
              </a:ext>
            </a:extLst>
          </p:cNvPr>
          <p:cNvSpPr txBox="1"/>
          <p:nvPr/>
        </p:nvSpPr>
        <p:spPr>
          <a:xfrm>
            <a:off x="4386617" y="1854266"/>
            <a:ext cx="514987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MERCI</a:t>
            </a:r>
            <a:endParaRPr sz="1178">
              <a:latin typeface="Arial"/>
              <a:cs typeface="Arial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0CC0FDE9-58B5-7C69-1E25-373BFAC4FF4A}"/>
              </a:ext>
            </a:extLst>
          </p:cNvPr>
          <p:cNvSpPr/>
          <p:nvPr/>
        </p:nvSpPr>
        <p:spPr>
          <a:xfrm>
            <a:off x="4248483" y="1812148"/>
            <a:ext cx="796631" cy="295250"/>
          </a:xfrm>
          <a:custGeom>
            <a:avLst/>
            <a:gdLst/>
            <a:ahLst/>
            <a:cxnLst/>
            <a:rect l="l" t="t" r="r" b="b"/>
            <a:pathLst>
              <a:path w="743585" h="27558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671296" y="275297"/>
                </a:lnTo>
                <a:lnTo>
                  <a:pt x="699321" y="269640"/>
                </a:lnTo>
                <a:lnTo>
                  <a:pt x="722206" y="254211"/>
                </a:lnTo>
                <a:lnTo>
                  <a:pt x="737635" y="231326"/>
                </a:lnTo>
                <a:lnTo>
                  <a:pt x="743292" y="203301"/>
                </a:lnTo>
                <a:lnTo>
                  <a:pt x="743292" y="71996"/>
                </a:lnTo>
                <a:lnTo>
                  <a:pt x="737635" y="43971"/>
                </a:lnTo>
                <a:lnTo>
                  <a:pt x="722206" y="21086"/>
                </a:lnTo>
                <a:lnTo>
                  <a:pt x="699321" y="5657"/>
                </a:lnTo>
                <a:lnTo>
                  <a:pt x="671296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7FADAB5C-4729-9766-D240-D7727F69C6C2}"/>
              </a:ext>
            </a:extLst>
          </p:cNvPr>
          <p:cNvSpPr txBox="1"/>
          <p:nvPr/>
        </p:nvSpPr>
        <p:spPr>
          <a:xfrm>
            <a:off x="926562" y="2815459"/>
            <a:ext cx="834728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GROSSISTI</a:t>
            </a:r>
            <a:endParaRPr sz="1178">
              <a:latin typeface="Arial"/>
              <a:cs typeface="Arial"/>
            </a:endParaRPr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AB18EC08-6689-CB8A-3368-1C33C3DB4D43}"/>
              </a:ext>
            </a:extLst>
          </p:cNvPr>
          <p:cNvSpPr/>
          <p:nvPr/>
        </p:nvSpPr>
        <p:spPr>
          <a:xfrm>
            <a:off x="887263" y="2773338"/>
            <a:ext cx="912283" cy="295250"/>
          </a:xfrm>
          <a:custGeom>
            <a:avLst/>
            <a:gdLst/>
            <a:ahLst/>
            <a:cxnLst/>
            <a:rect l="l" t="t" r="r" b="b"/>
            <a:pathLst>
              <a:path w="851535" h="27558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779297" y="275297"/>
                </a:lnTo>
                <a:lnTo>
                  <a:pt x="807322" y="269640"/>
                </a:lnTo>
                <a:lnTo>
                  <a:pt x="830206" y="254211"/>
                </a:lnTo>
                <a:lnTo>
                  <a:pt x="845636" y="231326"/>
                </a:lnTo>
                <a:lnTo>
                  <a:pt x="851293" y="203301"/>
                </a:lnTo>
                <a:lnTo>
                  <a:pt x="851293" y="71996"/>
                </a:lnTo>
                <a:lnTo>
                  <a:pt x="845636" y="43971"/>
                </a:lnTo>
                <a:lnTo>
                  <a:pt x="830206" y="21086"/>
                </a:lnTo>
                <a:lnTo>
                  <a:pt x="807322" y="5657"/>
                </a:lnTo>
                <a:lnTo>
                  <a:pt x="779297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38339567-C825-E50C-E1F9-17A9F1375AB7}"/>
              </a:ext>
            </a:extLst>
          </p:cNvPr>
          <p:cNvSpPr txBox="1"/>
          <p:nvPr/>
        </p:nvSpPr>
        <p:spPr>
          <a:xfrm>
            <a:off x="1902114" y="2815459"/>
            <a:ext cx="1134740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DETTAGLIANTI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16" name="object 9">
            <a:extLst>
              <a:ext uri="{FF2B5EF4-FFF2-40B4-BE49-F238E27FC236}">
                <a16:creationId xmlns:a16="http://schemas.microsoft.com/office/drawing/2014/main" id="{FFFC5035-21A3-203E-CE77-988E47880EDC}"/>
              </a:ext>
            </a:extLst>
          </p:cNvPr>
          <p:cNvGrpSpPr/>
          <p:nvPr/>
        </p:nvGrpSpPr>
        <p:grpSpPr>
          <a:xfrm>
            <a:off x="1358783" y="2483841"/>
            <a:ext cx="1732044" cy="591861"/>
            <a:chOff x="1336327" y="2186699"/>
            <a:chExt cx="1616710" cy="552450"/>
          </a:xfrm>
        </p:grpSpPr>
        <p:sp>
          <p:nvSpPr>
            <p:cNvPr id="17" name="object 10">
              <a:extLst>
                <a:ext uri="{FF2B5EF4-FFF2-40B4-BE49-F238E27FC236}">
                  <a16:creationId xmlns:a16="http://schemas.microsoft.com/office/drawing/2014/main" id="{6F5CBE5E-3446-C2C5-2809-86086F82ABC7}"/>
                </a:ext>
              </a:extLst>
            </p:cNvPr>
            <p:cNvSpPr/>
            <p:nvPr/>
          </p:nvSpPr>
          <p:spPr>
            <a:xfrm>
              <a:off x="1807004" y="2456920"/>
              <a:ext cx="1139825" cy="275590"/>
            </a:xfrm>
            <a:custGeom>
              <a:avLst/>
              <a:gdLst/>
              <a:ahLst/>
              <a:cxnLst/>
              <a:rect l="l" t="t" r="r" b="b"/>
              <a:pathLst>
                <a:path w="1139825" h="27558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203301"/>
                  </a:lnTo>
                  <a:lnTo>
                    <a:pt x="5657" y="231326"/>
                  </a:lnTo>
                  <a:lnTo>
                    <a:pt x="21086" y="254211"/>
                  </a:lnTo>
                  <a:lnTo>
                    <a:pt x="43971" y="269640"/>
                  </a:lnTo>
                  <a:lnTo>
                    <a:pt x="71996" y="275297"/>
                  </a:lnTo>
                  <a:lnTo>
                    <a:pt x="1067295" y="275297"/>
                  </a:lnTo>
                  <a:lnTo>
                    <a:pt x="1095320" y="269640"/>
                  </a:lnTo>
                  <a:lnTo>
                    <a:pt x="1118204" y="254211"/>
                  </a:lnTo>
                  <a:lnTo>
                    <a:pt x="1133633" y="231326"/>
                  </a:lnTo>
                  <a:lnTo>
                    <a:pt x="1139291" y="203301"/>
                  </a:lnTo>
                  <a:lnTo>
                    <a:pt x="1139291" y="71996"/>
                  </a:lnTo>
                  <a:lnTo>
                    <a:pt x="1133633" y="43971"/>
                  </a:lnTo>
                  <a:lnTo>
                    <a:pt x="1118204" y="21086"/>
                  </a:lnTo>
                  <a:lnTo>
                    <a:pt x="1095320" y="5657"/>
                  </a:lnTo>
                  <a:lnTo>
                    <a:pt x="1067295" y="0"/>
                  </a:lnTo>
                  <a:lnTo>
                    <a:pt x="71996" y="0"/>
                  </a:lnTo>
                  <a:close/>
                </a:path>
              </a:pathLst>
            </a:custGeom>
            <a:ln w="12699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18" name="object 11">
              <a:extLst>
                <a:ext uri="{FF2B5EF4-FFF2-40B4-BE49-F238E27FC236}">
                  <a16:creationId xmlns:a16="http://schemas.microsoft.com/office/drawing/2014/main" id="{4698CDAE-F556-8B9C-631F-0662B9F5538C}"/>
                </a:ext>
              </a:extLst>
            </p:cNvPr>
            <p:cNvSpPr/>
            <p:nvPr/>
          </p:nvSpPr>
          <p:spPr>
            <a:xfrm>
              <a:off x="1368737" y="2193049"/>
              <a:ext cx="1022985" cy="184785"/>
            </a:xfrm>
            <a:custGeom>
              <a:avLst/>
              <a:gdLst/>
              <a:ahLst/>
              <a:cxnLst/>
              <a:rect l="l" t="t" r="r" b="b"/>
              <a:pathLst>
                <a:path w="1022985" h="184785">
                  <a:moveTo>
                    <a:pt x="0" y="179197"/>
                  </a:moveTo>
                  <a:lnTo>
                    <a:pt x="0" y="35991"/>
                  </a:lnTo>
                  <a:lnTo>
                    <a:pt x="2828" y="21983"/>
                  </a:lnTo>
                  <a:lnTo>
                    <a:pt x="10544" y="10542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986396" y="0"/>
                  </a:lnTo>
                  <a:lnTo>
                    <a:pt x="1000412" y="2828"/>
                  </a:lnTo>
                  <a:lnTo>
                    <a:pt x="1011856" y="10542"/>
                  </a:lnTo>
                  <a:lnTo>
                    <a:pt x="1019571" y="21983"/>
                  </a:lnTo>
                  <a:lnTo>
                    <a:pt x="1022400" y="35991"/>
                  </a:lnTo>
                  <a:lnTo>
                    <a:pt x="1022400" y="184378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19" name="object 12">
              <a:extLst>
                <a:ext uri="{FF2B5EF4-FFF2-40B4-BE49-F238E27FC236}">
                  <a16:creationId xmlns:a16="http://schemas.microsoft.com/office/drawing/2014/main" id="{16593D4F-87E7-47C0-7DC9-F012322E43F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6327" y="2352564"/>
              <a:ext cx="64820" cy="89052"/>
            </a:xfrm>
            <a:prstGeom prst="rect">
              <a:avLst/>
            </a:prstGeom>
          </p:spPr>
        </p:pic>
        <p:pic>
          <p:nvPicPr>
            <p:cNvPr id="20" name="object 13">
              <a:extLst>
                <a:ext uri="{FF2B5EF4-FFF2-40B4-BE49-F238E27FC236}">
                  <a16:creationId xmlns:a16="http://schemas.microsoft.com/office/drawing/2014/main" id="{9AA04FC6-D828-BC3A-8CD5-7F428BABFFA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58726" y="2357743"/>
              <a:ext cx="64820" cy="89052"/>
            </a:xfrm>
            <a:prstGeom prst="rect">
              <a:avLst/>
            </a:prstGeom>
          </p:spPr>
        </p:pic>
      </p:grpSp>
      <p:sp>
        <p:nvSpPr>
          <p:cNvPr id="21" name="object 14">
            <a:extLst>
              <a:ext uri="{FF2B5EF4-FFF2-40B4-BE49-F238E27FC236}">
                <a16:creationId xmlns:a16="http://schemas.microsoft.com/office/drawing/2014/main" id="{43B05B8D-0528-8907-6AB8-9500C8AA20BB}"/>
              </a:ext>
            </a:extLst>
          </p:cNvPr>
          <p:cNvSpPr/>
          <p:nvPr/>
        </p:nvSpPr>
        <p:spPr>
          <a:xfrm>
            <a:off x="3586994" y="4706417"/>
            <a:ext cx="1452441" cy="295250"/>
          </a:xfrm>
          <a:custGeom>
            <a:avLst/>
            <a:gdLst/>
            <a:ahLst/>
            <a:cxnLst/>
            <a:rect l="l" t="t" r="r" b="b"/>
            <a:pathLst>
              <a:path w="1355725" h="275589">
                <a:moveTo>
                  <a:pt x="12832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1283296" y="275297"/>
                </a:lnTo>
                <a:lnTo>
                  <a:pt x="1311321" y="269640"/>
                </a:lnTo>
                <a:lnTo>
                  <a:pt x="1334206" y="254211"/>
                </a:lnTo>
                <a:lnTo>
                  <a:pt x="1349635" y="231326"/>
                </a:lnTo>
                <a:lnTo>
                  <a:pt x="1355293" y="203301"/>
                </a:lnTo>
                <a:lnTo>
                  <a:pt x="1355293" y="71996"/>
                </a:lnTo>
                <a:lnTo>
                  <a:pt x="1349635" y="43971"/>
                </a:lnTo>
                <a:lnTo>
                  <a:pt x="1334206" y="21086"/>
                </a:lnTo>
                <a:lnTo>
                  <a:pt x="1311321" y="5657"/>
                </a:lnTo>
                <a:lnTo>
                  <a:pt x="12832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22" name="object 15">
            <a:extLst>
              <a:ext uri="{FF2B5EF4-FFF2-40B4-BE49-F238E27FC236}">
                <a16:creationId xmlns:a16="http://schemas.microsoft.com/office/drawing/2014/main" id="{E8C4A623-4C5F-36FB-CC6A-942DBE057A85}"/>
              </a:ext>
            </a:extLst>
          </p:cNvPr>
          <p:cNvSpPr txBox="1"/>
          <p:nvPr/>
        </p:nvSpPr>
        <p:spPr>
          <a:xfrm>
            <a:off x="3737305" y="4748538"/>
            <a:ext cx="1143585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STIPULAZIONE</a:t>
            </a:r>
            <a:endParaRPr sz="1178">
              <a:latin typeface="Arial"/>
              <a:cs typeface="Arial"/>
            </a:endParaRPr>
          </a:p>
        </p:txBody>
      </p:sp>
      <p:sp>
        <p:nvSpPr>
          <p:cNvPr id="23" name="object 16">
            <a:extLst>
              <a:ext uri="{FF2B5EF4-FFF2-40B4-BE49-F238E27FC236}">
                <a16:creationId xmlns:a16="http://schemas.microsoft.com/office/drawing/2014/main" id="{25B21AA1-A708-003F-3A5E-678064050203}"/>
              </a:ext>
            </a:extLst>
          </p:cNvPr>
          <p:cNvSpPr/>
          <p:nvPr/>
        </p:nvSpPr>
        <p:spPr>
          <a:xfrm>
            <a:off x="3586994" y="4706417"/>
            <a:ext cx="1452441" cy="295250"/>
          </a:xfrm>
          <a:custGeom>
            <a:avLst/>
            <a:gdLst/>
            <a:ahLst/>
            <a:cxnLst/>
            <a:rect l="l" t="t" r="r" b="b"/>
            <a:pathLst>
              <a:path w="1355725" h="27558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1283296" y="275297"/>
                </a:lnTo>
                <a:lnTo>
                  <a:pt x="1311321" y="269640"/>
                </a:lnTo>
                <a:lnTo>
                  <a:pt x="1334206" y="254211"/>
                </a:lnTo>
                <a:lnTo>
                  <a:pt x="1349635" y="231326"/>
                </a:lnTo>
                <a:lnTo>
                  <a:pt x="1355293" y="203301"/>
                </a:lnTo>
                <a:lnTo>
                  <a:pt x="1355293" y="71996"/>
                </a:lnTo>
                <a:lnTo>
                  <a:pt x="1349635" y="43971"/>
                </a:lnTo>
                <a:lnTo>
                  <a:pt x="1334206" y="21086"/>
                </a:lnTo>
                <a:lnTo>
                  <a:pt x="1311321" y="5657"/>
                </a:lnTo>
                <a:lnTo>
                  <a:pt x="1283296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24" name="object 17">
            <a:extLst>
              <a:ext uri="{FF2B5EF4-FFF2-40B4-BE49-F238E27FC236}">
                <a16:creationId xmlns:a16="http://schemas.microsoft.com/office/drawing/2014/main" id="{B28BB5A7-70F0-3B13-13D7-F497EC50E10D}"/>
              </a:ext>
            </a:extLst>
          </p:cNvPr>
          <p:cNvSpPr/>
          <p:nvPr/>
        </p:nvSpPr>
        <p:spPr>
          <a:xfrm>
            <a:off x="3586994" y="5354521"/>
            <a:ext cx="1452441" cy="410901"/>
          </a:xfrm>
          <a:custGeom>
            <a:avLst/>
            <a:gdLst/>
            <a:ahLst/>
            <a:cxnLst/>
            <a:rect l="l" t="t" r="r" b="b"/>
            <a:pathLst>
              <a:path w="1355725" h="383539">
                <a:moveTo>
                  <a:pt x="12832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11302"/>
                </a:lnTo>
                <a:lnTo>
                  <a:pt x="5657" y="339327"/>
                </a:lnTo>
                <a:lnTo>
                  <a:pt x="21086" y="362211"/>
                </a:lnTo>
                <a:lnTo>
                  <a:pt x="43971" y="377641"/>
                </a:lnTo>
                <a:lnTo>
                  <a:pt x="71996" y="383298"/>
                </a:lnTo>
                <a:lnTo>
                  <a:pt x="1283296" y="383298"/>
                </a:lnTo>
                <a:lnTo>
                  <a:pt x="1311321" y="377641"/>
                </a:lnTo>
                <a:lnTo>
                  <a:pt x="1334206" y="362211"/>
                </a:lnTo>
                <a:lnTo>
                  <a:pt x="1349635" y="339327"/>
                </a:lnTo>
                <a:lnTo>
                  <a:pt x="1355293" y="311302"/>
                </a:lnTo>
                <a:lnTo>
                  <a:pt x="1355293" y="71996"/>
                </a:lnTo>
                <a:lnTo>
                  <a:pt x="1349635" y="43971"/>
                </a:lnTo>
                <a:lnTo>
                  <a:pt x="1334206" y="21086"/>
                </a:lnTo>
                <a:lnTo>
                  <a:pt x="1311321" y="5657"/>
                </a:lnTo>
                <a:lnTo>
                  <a:pt x="12832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25" name="object 18">
            <a:extLst>
              <a:ext uri="{FF2B5EF4-FFF2-40B4-BE49-F238E27FC236}">
                <a16:creationId xmlns:a16="http://schemas.microsoft.com/office/drawing/2014/main" id="{8CD352B5-B39F-F5DB-E194-3095701575B7}"/>
              </a:ext>
            </a:extLst>
          </p:cNvPr>
          <p:cNvSpPr txBox="1"/>
          <p:nvPr/>
        </p:nvSpPr>
        <p:spPr>
          <a:xfrm>
            <a:off x="3664036" y="5366053"/>
            <a:ext cx="1288488" cy="381055"/>
          </a:xfrm>
          <a:prstGeom prst="rect">
            <a:avLst/>
          </a:prstGeom>
        </p:spPr>
        <p:txBody>
          <a:bodyPr vert="horz" wrap="square" lIns="0" tIns="21770" rIns="0" bIns="0" rtlCol="0">
            <a:spAutoFit/>
          </a:bodyPr>
          <a:lstStyle/>
          <a:p>
            <a:pPr marL="13607" marR="5442" indent="253034">
              <a:lnSpc>
                <a:spcPts val="1393"/>
              </a:lnSpc>
              <a:spcBef>
                <a:spcPts val="171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ELEMENTI </a:t>
            </a:r>
            <a:r>
              <a:rPr sz="1178" b="1" spc="-43" dirty="0">
                <a:solidFill>
                  <a:srgbClr val="009DBC"/>
                </a:solidFill>
                <a:latin typeface="Arial"/>
                <a:cs typeface="Arial"/>
              </a:rPr>
              <a:t>DEL</a:t>
            </a:r>
            <a:r>
              <a:rPr sz="1178" b="1" spc="-54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CONTRATTO</a:t>
            </a:r>
            <a:endParaRPr sz="1178">
              <a:latin typeface="Arial"/>
              <a:cs typeface="Arial"/>
            </a:endParaRPr>
          </a:p>
        </p:txBody>
      </p:sp>
      <p:sp>
        <p:nvSpPr>
          <p:cNvPr id="26" name="object 19">
            <a:extLst>
              <a:ext uri="{FF2B5EF4-FFF2-40B4-BE49-F238E27FC236}">
                <a16:creationId xmlns:a16="http://schemas.microsoft.com/office/drawing/2014/main" id="{7C8EAE3B-80C0-FD55-F89E-A7BED766B6FD}"/>
              </a:ext>
            </a:extLst>
          </p:cNvPr>
          <p:cNvSpPr/>
          <p:nvPr/>
        </p:nvSpPr>
        <p:spPr>
          <a:xfrm>
            <a:off x="3586994" y="5354521"/>
            <a:ext cx="1452441" cy="410901"/>
          </a:xfrm>
          <a:custGeom>
            <a:avLst/>
            <a:gdLst/>
            <a:ahLst/>
            <a:cxnLst/>
            <a:rect l="l" t="t" r="r" b="b"/>
            <a:pathLst>
              <a:path w="1355725" h="38353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11302"/>
                </a:lnTo>
                <a:lnTo>
                  <a:pt x="5657" y="339327"/>
                </a:lnTo>
                <a:lnTo>
                  <a:pt x="21086" y="362211"/>
                </a:lnTo>
                <a:lnTo>
                  <a:pt x="43971" y="377641"/>
                </a:lnTo>
                <a:lnTo>
                  <a:pt x="71996" y="383298"/>
                </a:lnTo>
                <a:lnTo>
                  <a:pt x="1283296" y="383298"/>
                </a:lnTo>
                <a:lnTo>
                  <a:pt x="1311321" y="377641"/>
                </a:lnTo>
                <a:lnTo>
                  <a:pt x="1334206" y="362211"/>
                </a:lnTo>
                <a:lnTo>
                  <a:pt x="1349635" y="339327"/>
                </a:lnTo>
                <a:lnTo>
                  <a:pt x="1355293" y="311302"/>
                </a:lnTo>
                <a:lnTo>
                  <a:pt x="1355293" y="71996"/>
                </a:lnTo>
                <a:lnTo>
                  <a:pt x="1349635" y="43971"/>
                </a:lnTo>
                <a:lnTo>
                  <a:pt x="1334206" y="21086"/>
                </a:lnTo>
                <a:lnTo>
                  <a:pt x="1311321" y="5657"/>
                </a:lnTo>
                <a:lnTo>
                  <a:pt x="1283296" y="0"/>
                </a:lnTo>
                <a:lnTo>
                  <a:pt x="71996" y="0"/>
                </a:lnTo>
                <a:close/>
              </a:path>
            </a:pathLst>
          </a:custGeom>
          <a:ln w="12699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27" name="object 20">
            <a:extLst>
              <a:ext uri="{FF2B5EF4-FFF2-40B4-BE49-F238E27FC236}">
                <a16:creationId xmlns:a16="http://schemas.microsoft.com/office/drawing/2014/main" id="{9D147119-AED4-F425-2AF8-E36E2FB23849}"/>
              </a:ext>
            </a:extLst>
          </p:cNvPr>
          <p:cNvSpPr txBox="1"/>
          <p:nvPr/>
        </p:nvSpPr>
        <p:spPr>
          <a:xfrm>
            <a:off x="3732576" y="2454900"/>
            <a:ext cx="1805515" cy="39392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51023" rIns="0" bIns="0" rtlCol="0">
            <a:spAutoFit/>
          </a:bodyPr>
          <a:lstStyle/>
          <a:p>
            <a:pPr algn="ctr">
              <a:spcBef>
                <a:spcPts val="402"/>
              </a:spcBef>
            </a:pP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Come</a:t>
            </a:r>
            <a:r>
              <a:rPr sz="1071" i="1" spc="-16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si</a:t>
            </a:r>
            <a:r>
              <a:rPr sz="1071" i="1" spc="-16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trasferisce</a:t>
            </a:r>
            <a:endParaRPr sz="1071" dirty="0">
              <a:latin typeface="Arial"/>
              <a:cs typeface="Arial"/>
            </a:endParaRPr>
          </a:p>
          <a:p>
            <a:pPr marL="1361" algn="ctr">
              <a:spcBef>
                <a:spcPts val="107"/>
              </a:spcBef>
            </a:pPr>
            <a:r>
              <a:rPr sz="1071" i="1" spc="54" dirty="0">
                <a:solidFill>
                  <a:srgbClr val="AF2A42"/>
                </a:solidFill>
                <a:latin typeface="Arial"/>
                <a:cs typeface="Arial"/>
              </a:rPr>
              <a:t>la</a:t>
            </a:r>
            <a:r>
              <a:rPr sz="1071" i="1" spc="5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59" dirty="0">
                <a:solidFill>
                  <a:srgbClr val="AF2A42"/>
                </a:solidFill>
                <a:latin typeface="Arial"/>
                <a:cs typeface="Arial"/>
              </a:rPr>
              <a:t>proprietà</a:t>
            </a:r>
            <a:r>
              <a:rPr sz="1071" i="1" spc="10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delle</a:t>
            </a:r>
            <a:r>
              <a:rPr sz="1071" i="1" spc="10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merci?</a:t>
            </a:r>
            <a:endParaRPr sz="1071" dirty="0">
              <a:latin typeface="Arial"/>
              <a:cs typeface="Arial"/>
            </a:endParaRPr>
          </a:p>
        </p:txBody>
      </p:sp>
      <p:sp>
        <p:nvSpPr>
          <p:cNvPr id="28" name="object 21">
            <a:extLst>
              <a:ext uri="{FF2B5EF4-FFF2-40B4-BE49-F238E27FC236}">
                <a16:creationId xmlns:a16="http://schemas.microsoft.com/office/drawing/2014/main" id="{C2DB6922-4CCD-A744-B16B-1C94965A4FF2}"/>
              </a:ext>
            </a:extLst>
          </p:cNvPr>
          <p:cNvSpPr txBox="1"/>
          <p:nvPr/>
        </p:nvSpPr>
        <p:spPr>
          <a:xfrm>
            <a:off x="3929279" y="3956026"/>
            <a:ext cx="1466047" cy="30585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361" algn="ctr">
              <a:lnSpc>
                <a:spcPts val="1045"/>
              </a:lnSpc>
            </a:pPr>
            <a:r>
              <a:rPr sz="1071" i="1" spc="21" dirty="0">
                <a:solidFill>
                  <a:srgbClr val="AF2A42"/>
                </a:solidFill>
                <a:latin typeface="Arial"/>
                <a:cs typeface="Arial"/>
              </a:rPr>
              <a:t>Attraverso</a:t>
            </a:r>
            <a:r>
              <a:rPr sz="1071" i="1" spc="59" dirty="0">
                <a:solidFill>
                  <a:srgbClr val="AF2A42"/>
                </a:solidFill>
                <a:latin typeface="Arial"/>
                <a:cs typeface="Arial"/>
              </a:rPr>
              <a:t> quali</a:t>
            </a:r>
            <a:r>
              <a:rPr sz="1071" i="1" spc="64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31" dirty="0">
                <a:solidFill>
                  <a:srgbClr val="AF2A42"/>
                </a:solidFill>
                <a:latin typeface="Arial"/>
                <a:cs typeface="Arial"/>
              </a:rPr>
              <a:t>fasi</a:t>
            </a:r>
            <a:endParaRPr sz="1071">
              <a:latin typeface="Arial"/>
              <a:cs typeface="Arial"/>
            </a:endParaRPr>
          </a:p>
          <a:p>
            <a:pPr marL="680" algn="ctr">
              <a:spcBef>
                <a:spcPts val="107"/>
              </a:spcBef>
            </a:pP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si</a:t>
            </a:r>
            <a:r>
              <a:rPr sz="1071" i="1" spc="16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sviluppa?</a:t>
            </a:r>
            <a:endParaRPr sz="1071">
              <a:latin typeface="Arial"/>
              <a:cs typeface="Arial"/>
            </a:endParaRPr>
          </a:p>
        </p:txBody>
      </p:sp>
      <p:sp>
        <p:nvSpPr>
          <p:cNvPr id="29" name="object 22">
            <a:extLst>
              <a:ext uri="{FF2B5EF4-FFF2-40B4-BE49-F238E27FC236}">
                <a16:creationId xmlns:a16="http://schemas.microsoft.com/office/drawing/2014/main" id="{A6D4EA53-5281-2CCF-DF60-1E1C93351072}"/>
              </a:ext>
            </a:extLst>
          </p:cNvPr>
          <p:cNvSpPr/>
          <p:nvPr/>
        </p:nvSpPr>
        <p:spPr>
          <a:xfrm>
            <a:off x="5106170" y="6267275"/>
            <a:ext cx="989156" cy="262597"/>
          </a:xfrm>
          <a:custGeom>
            <a:avLst/>
            <a:gdLst/>
            <a:ahLst/>
            <a:cxnLst/>
            <a:rect l="l" t="t" r="r" b="b"/>
            <a:pathLst>
              <a:path w="923289" h="245110">
                <a:moveTo>
                  <a:pt x="851293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73050"/>
                </a:lnTo>
                <a:lnTo>
                  <a:pt x="5657" y="201076"/>
                </a:lnTo>
                <a:lnTo>
                  <a:pt x="21086" y="223966"/>
                </a:lnTo>
                <a:lnTo>
                  <a:pt x="43971" y="239399"/>
                </a:lnTo>
                <a:lnTo>
                  <a:pt x="71996" y="245059"/>
                </a:lnTo>
                <a:lnTo>
                  <a:pt x="851293" y="245059"/>
                </a:lnTo>
                <a:lnTo>
                  <a:pt x="879318" y="239399"/>
                </a:lnTo>
                <a:lnTo>
                  <a:pt x="902203" y="223966"/>
                </a:lnTo>
                <a:lnTo>
                  <a:pt x="917632" y="201076"/>
                </a:lnTo>
                <a:lnTo>
                  <a:pt x="923289" y="173050"/>
                </a:lnTo>
                <a:lnTo>
                  <a:pt x="923289" y="71996"/>
                </a:lnTo>
                <a:lnTo>
                  <a:pt x="917632" y="43971"/>
                </a:lnTo>
                <a:lnTo>
                  <a:pt x="902203" y="21086"/>
                </a:lnTo>
                <a:lnTo>
                  <a:pt x="879318" y="5657"/>
                </a:lnTo>
                <a:lnTo>
                  <a:pt x="8512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30" name="object 23">
            <a:extLst>
              <a:ext uri="{FF2B5EF4-FFF2-40B4-BE49-F238E27FC236}">
                <a16:creationId xmlns:a16="http://schemas.microsoft.com/office/drawing/2014/main" id="{DBFDB94B-279F-0890-3B8E-0A9769523751}"/>
              </a:ext>
            </a:extLst>
          </p:cNvPr>
          <p:cNvSpPr txBox="1"/>
          <p:nvPr/>
        </p:nvSpPr>
        <p:spPr>
          <a:xfrm>
            <a:off x="5151649" y="6293194"/>
            <a:ext cx="890513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27" dirty="0">
                <a:solidFill>
                  <a:srgbClr val="009DBC"/>
                </a:solidFill>
                <a:latin typeface="Arial"/>
                <a:cs typeface="Arial"/>
              </a:rPr>
              <a:t>ACCESSORI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31" name="object 24">
            <a:extLst>
              <a:ext uri="{FF2B5EF4-FFF2-40B4-BE49-F238E27FC236}">
                <a16:creationId xmlns:a16="http://schemas.microsoft.com/office/drawing/2014/main" id="{1790F294-D645-35F8-1796-F90FFCD0C5E3}"/>
              </a:ext>
            </a:extLst>
          </p:cNvPr>
          <p:cNvGrpSpPr/>
          <p:nvPr/>
        </p:nvGrpSpPr>
        <p:grpSpPr>
          <a:xfrm>
            <a:off x="2792531" y="6006886"/>
            <a:ext cx="3309660" cy="1071473"/>
            <a:chOff x="2674603" y="5475148"/>
            <a:chExt cx="3089275" cy="1000125"/>
          </a:xfrm>
        </p:grpSpPr>
        <p:sp>
          <p:nvSpPr>
            <p:cNvPr id="32" name="object 25">
              <a:extLst>
                <a:ext uri="{FF2B5EF4-FFF2-40B4-BE49-F238E27FC236}">
                  <a16:creationId xmlns:a16="http://schemas.microsoft.com/office/drawing/2014/main" id="{0A728C12-ABFB-B420-79F2-109123C714F7}"/>
                </a:ext>
              </a:extLst>
            </p:cNvPr>
            <p:cNvSpPr/>
            <p:nvPr/>
          </p:nvSpPr>
          <p:spPr>
            <a:xfrm>
              <a:off x="4834181" y="5718201"/>
              <a:ext cx="923290" cy="245110"/>
            </a:xfrm>
            <a:custGeom>
              <a:avLst/>
              <a:gdLst/>
              <a:ahLst/>
              <a:cxnLst/>
              <a:rect l="l" t="t" r="r" b="b"/>
              <a:pathLst>
                <a:path w="923289" h="245110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73050"/>
                  </a:lnTo>
                  <a:lnTo>
                    <a:pt x="5657" y="201076"/>
                  </a:lnTo>
                  <a:lnTo>
                    <a:pt x="21086" y="223966"/>
                  </a:lnTo>
                  <a:lnTo>
                    <a:pt x="43971" y="239399"/>
                  </a:lnTo>
                  <a:lnTo>
                    <a:pt x="71996" y="245059"/>
                  </a:lnTo>
                  <a:lnTo>
                    <a:pt x="851293" y="245059"/>
                  </a:lnTo>
                  <a:lnTo>
                    <a:pt x="879318" y="239399"/>
                  </a:lnTo>
                  <a:lnTo>
                    <a:pt x="902203" y="223966"/>
                  </a:lnTo>
                  <a:lnTo>
                    <a:pt x="917632" y="201076"/>
                  </a:lnTo>
                  <a:lnTo>
                    <a:pt x="923289" y="173050"/>
                  </a:lnTo>
                  <a:lnTo>
                    <a:pt x="923289" y="71996"/>
                  </a:lnTo>
                  <a:lnTo>
                    <a:pt x="917632" y="43971"/>
                  </a:lnTo>
                  <a:lnTo>
                    <a:pt x="902203" y="21086"/>
                  </a:lnTo>
                  <a:lnTo>
                    <a:pt x="879318" y="5657"/>
                  </a:lnTo>
                  <a:lnTo>
                    <a:pt x="851293" y="0"/>
                  </a:lnTo>
                  <a:lnTo>
                    <a:pt x="71996" y="0"/>
                  </a:lnTo>
                  <a:close/>
                </a:path>
              </a:pathLst>
            </a:custGeom>
            <a:ln w="12699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33" name="object 26">
              <a:extLst>
                <a:ext uri="{FF2B5EF4-FFF2-40B4-BE49-F238E27FC236}">
                  <a16:creationId xmlns:a16="http://schemas.microsoft.com/office/drawing/2014/main" id="{62542667-C2A8-1F41-B26C-DBC0F95D3979}"/>
                </a:ext>
              </a:extLst>
            </p:cNvPr>
            <p:cNvSpPr/>
            <p:nvPr/>
          </p:nvSpPr>
          <p:spPr>
            <a:xfrm>
              <a:off x="3140836" y="5481498"/>
              <a:ext cx="2160270" cy="157480"/>
            </a:xfrm>
            <a:custGeom>
              <a:avLst/>
              <a:gdLst/>
              <a:ahLst/>
              <a:cxnLst/>
              <a:rect l="l" t="t" r="r" b="b"/>
              <a:pathLst>
                <a:path w="2160270" h="157479">
                  <a:moveTo>
                    <a:pt x="0" y="152755"/>
                  </a:moveTo>
                  <a:lnTo>
                    <a:pt x="0" y="36004"/>
                  </a:lnTo>
                  <a:lnTo>
                    <a:pt x="2828" y="21988"/>
                  </a:lnTo>
                  <a:lnTo>
                    <a:pt x="10544" y="10544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2123821" y="0"/>
                  </a:lnTo>
                  <a:lnTo>
                    <a:pt x="2137837" y="2828"/>
                  </a:lnTo>
                  <a:lnTo>
                    <a:pt x="2149281" y="10544"/>
                  </a:lnTo>
                  <a:lnTo>
                    <a:pt x="2156996" y="21988"/>
                  </a:lnTo>
                  <a:lnTo>
                    <a:pt x="2159825" y="36004"/>
                  </a:lnTo>
                  <a:lnTo>
                    <a:pt x="2159825" y="157378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34" name="object 27">
              <a:extLst>
                <a:ext uri="{FF2B5EF4-FFF2-40B4-BE49-F238E27FC236}">
                  <a16:creationId xmlns:a16="http://schemas.microsoft.com/office/drawing/2014/main" id="{4BF5A8E8-9F37-2EFC-A94F-F55169999B4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08426" y="5614570"/>
              <a:ext cx="64820" cy="89052"/>
            </a:xfrm>
            <a:prstGeom prst="rect">
              <a:avLst/>
            </a:prstGeom>
          </p:spPr>
        </p:pic>
        <p:pic>
          <p:nvPicPr>
            <p:cNvPr id="35" name="object 28">
              <a:extLst>
                <a:ext uri="{FF2B5EF4-FFF2-40B4-BE49-F238E27FC236}">
                  <a16:creationId xmlns:a16="http://schemas.microsoft.com/office/drawing/2014/main" id="{B0D5D10E-1373-D932-A1D3-A8F26645899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8252" y="5619198"/>
              <a:ext cx="64820" cy="89052"/>
            </a:xfrm>
            <a:prstGeom prst="rect">
              <a:avLst/>
            </a:prstGeom>
          </p:spPr>
        </p:pic>
        <p:sp>
          <p:nvSpPr>
            <p:cNvPr id="36" name="object 29">
              <a:extLst>
                <a:ext uri="{FF2B5EF4-FFF2-40B4-BE49-F238E27FC236}">
                  <a16:creationId xmlns:a16="http://schemas.microsoft.com/office/drawing/2014/main" id="{B7EF9910-1B67-AD58-E5E1-706386AB8F1A}"/>
                </a:ext>
              </a:extLst>
            </p:cNvPr>
            <p:cNvSpPr/>
            <p:nvPr/>
          </p:nvSpPr>
          <p:spPr>
            <a:xfrm>
              <a:off x="3146236" y="5889149"/>
              <a:ext cx="0" cy="579755"/>
            </a:xfrm>
            <a:custGeom>
              <a:avLst/>
              <a:gdLst/>
              <a:ahLst/>
              <a:cxnLst/>
              <a:rect l="l" t="t" r="r" b="b"/>
              <a:pathLst>
                <a:path h="579754">
                  <a:moveTo>
                    <a:pt x="0" y="0"/>
                  </a:moveTo>
                  <a:lnTo>
                    <a:pt x="0" y="579742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37" name="object 30">
              <a:extLst>
                <a:ext uri="{FF2B5EF4-FFF2-40B4-BE49-F238E27FC236}">
                  <a16:creationId xmlns:a16="http://schemas.microsoft.com/office/drawing/2014/main" id="{B22DCB2B-74FA-5326-D5BA-C7BD4B265DB0}"/>
                </a:ext>
              </a:extLst>
            </p:cNvPr>
            <p:cNvSpPr/>
            <p:nvPr/>
          </p:nvSpPr>
          <p:spPr>
            <a:xfrm>
              <a:off x="2674603" y="5718201"/>
              <a:ext cx="959485" cy="245110"/>
            </a:xfrm>
            <a:custGeom>
              <a:avLst/>
              <a:gdLst/>
              <a:ahLst/>
              <a:cxnLst/>
              <a:rect l="l" t="t" r="r" b="b"/>
              <a:pathLst>
                <a:path w="959485" h="245110">
                  <a:moveTo>
                    <a:pt x="887298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73050"/>
                  </a:lnTo>
                  <a:lnTo>
                    <a:pt x="5657" y="201076"/>
                  </a:lnTo>
                  <a:lnTo>
                    <a:pt x="21086" y="223966"/>
                  </a:lnTo>
                  <a:lnTo>
                    <a:pt x="43971" y="239399"/>
                  </a:lnTo>
                  <a:lnTo>
                    <a:pt x="71996" y="245059"/>
                  </a:lnTo>
                  <a:lnTo>
                    <a:pt x="887298" y="245059"/>
                  </a:lnTo>
                  <a:lnTo>
                    <a:pt x="915322" y="239399"/>
                  </a:lnTo>
                  <a:lnTo>
                    <a:pt x="938207" y="223966"/>
                  </a:lnTo>
                  <a:lnTo>
                    <a:pt x="953636" y="201076"/>
                  </a:lnTo>
                  <a:lnTo>
                    <a:pt x="959294" y="173050"/>
                  </a:lnTo>
                  <a:lnTo>
                    <a:pt x="959294" y="71996"/>
                  </a:lnTo>
                  <a:lnTo>
                    <a:pt x="953636" y="43971"/>
                  </a:lnTo>
                  <a:lnTo>
                    <a:pt x="938207" y="21086"/>
                  </a:lnTo>
                  <a:lnTo>
                    <a:pt x="915322" y="5657"/>
                  </a:lnTo>
                  <a:lnTo>
                    <a:pt x="8872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070"/>
            </a:p>
          </p:txBody>
        </p:sp>
      </p:grpSp>
      <p:sp>
        <p:nvSpPr>
          <p:cNvPr id="38" name="object 31">
            <a:extLst>
              <a:ext uri="{FF2B5EF4-FFF2-40B4-BE49-F238E27FC236}">
                <a16:creationId xmlns:a16="http://schemas.microsoft.com/office/drawing/2014/main" id="{23D91C5B-3655-BB41-7DC0-E3271F24C0B1}"/>
              </a:ext>
            </a:extLst>
          </p:cNvPr>
          <p:cNvSpPr txBox="1"/>
          <p:nvPr/>
        </p:nvSpPr>
        <p:spPr>
          <a:xfrm>
            <a:off x="5189521" y="7071510"/>
            <a:ext cx="800713" cy="18333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8368" rIns="0" bIns="0" rtlCol="0">
            <a:spAutoFit/>
          </a:bodyPr>
          <a:lstStyle/>
          <a:p>
            <a:pPr marL="25846">
              <a:spcBef>
                <a:spcPts val="145"/>
              </a:spcBef>
            </a:pPr>
            <a:r>
              <a:rPr sz="1071" i="1" spc="54" dirty="0">
                <a:solidFill>
                  <a:srgbClr val="AF2A42"/>
                </a:solidFill>
                <a:latin typeface="Arial"/>
                <a:cs typeface="Arial"/>
              </a:rPr>
              <a:t>Quali</a:t>
            </a:r>
            <a:r>
              <a:rPr sz="1071" i="1" spc="-37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sono?</a:t>
            </a:r>
            <a:endParaRPr sz="1071">
              <a:latin typeface="Arial"/>
              <a:cs typeface="Arial"/>
            </a:endParaRPr>
          </a:p>
        </p:txBody>
      </p:sp>
      <p:sp>
        <p:nvSpPr>
          <p:cNvPr id="39" name="object 32">
            <a:extLst>
              <a:ext uri="{FF2B5EF4-FFF2-40B4-BE49-F238E27FC236}">
                <a16:creationId xmlns:a16="http://schemas.microsoft.com/office/drawing/2014/main" id="{E9A46B22-B1A2-D6D5-A3F3-EB92A4E12A48}"/>
              </a:ext>
            </a:extLst>
          </p:cNvPr>
          <p:cNvSpPr txBox="1"/>
          <p:nvPr/>
        </p:nvSpPr>
        <p:spPr>
          <a:xfrm>
            <a:off x="4180297" y="6674764"/>
            <a:ext cx="809557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QUANTITÀ</a:t>
            </a:r>
            <a:endParaRPr sz="1178">
              <a:latin typeface="Arial"/>
              <a:cs typeface="Arial"/>
            </a:endParaRPr>
          </a:p>
        </p:txBody>
      </p:sp>
      <p:sp>
        <p:nvSpPr>
          <p:cNvPr id="40" name="object 33">
            <a:extLst>
              <a:ext uri="{FF2B5EF4-FFF2-40B4-BE49-F238E27FC236}">
                <a16:creationId xmlns:a16="http://schemas.microsoft.com/office/drawing/2014/main" id="{FF43C26C-E257-0F46-87AE-C4544784914F}"/>
              </a:ext>
            </a:extLst>
          </p:cNvPr>
          <p:cNvSpPr/>
          <p:nvPr/>
        </p:nvSpPr>
        <p:spPr>
          <a:xfrm>
            <a:off x="4115422" y="6651932"/>
            <a:ext cx="951059" cy="256473"/>
          </a:xfrm>
          <a:custGeom>
            <a:avLst/>
            <a:gdLst/>
            <a:ahLst/>
            <a:cxnLst/>
            <a:rect l="l" t="t" r="r" b="b"/>
            <a:pathLst>
              <a:path w="887729" h="239395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67297"/>
                </a:lnTo>
                <a:lnTo>
                  <a:pt x="5657" y="195321"/>
                </a:lnTo>
                <a:lnTo>
                  <a:pt x="21086" y="218206"/>
                </a:lnTo>
                <a:lnTo>
                  <a:pt x="43971" y="233635"/>
                </a:lnTo>
                <a:lnTo>
                  <a:pt x="71996" y="239293"/>
                </a:lnTo>
                <a:lnTo>
                  <a:pt x="815301" y="239293"/>
                </a:lnTo>
                <a:lnTo>
                  <a:pt x="843326" y="233635"/>
                </a:lnTo>
                <a:lnTo>
                  <a:pt x="866211" y="218206"/>
                </a:lnTo>
                <a:lnTo>
                  <a:pt x="881640" y="195321"/>
                </a:lnTo>
                <a:lnTo>
                  <a:pt x="887298" y="167297"/>
                </a:lnTo>
                <a:lnTo>
                  <a:pt x="887298" y="71996"/>
                </a:lnTo>
                <a:lnTo>
                  <a:pt x="881640" y="43971"/>
                </a:lnTo>
                <a:lnTo>
                  <a:pt x="866211" y="21086"/>
                </a:lnTo>
                <a:lnTo>
                  <a:pt x="843326" y="5657"/>
                </a:lnTo>
                <a:lnTo>
                  <a:pt x="815301" y="0"/>
                </a:lnTo>
                <a:lnTo>
                  <a:pt x="71996" y="0"/>
                </a:lnTo>
                <a:close/>
              </a:path>
            </a:pathLst>
          </a:custGeom>
          <a:ln w="12699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41" name="object 34">
            <a:extLst>
              <a:ext uri="{FF2B5EF4-FFF2-40B4-BE49-F238E27FC236}">
                <a16:creationId xmlns:a16="http://schemas.microsoft.com/office/drawing/2014/main" id="{F51EBD1A-5553-E614-1F7C-ADE07B9C8091}"/>
              </a:ext>
            </a:extLst>
          </p:cNvPr>
          <p:cNvSpPr txBox="1"/>
          <p:nvPr/>
        </p:nvSpPr>
        <p:spPr>
          <a:xfrm>
            <a:off x="4239262" y="7085889"/>
            <a:ext cx="691185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QUALITÀ</a:t>
            </a:r>
            <a:endParaRPr sz="1178">
              <a:latin typeface="Arial"/>
              <a:cs typeface="Arial"/>
            </a:endParaRPr>
          </a:p>
        </p:txBody>
      </p:sp>
      <p:sp>
        <p:nvSpPr>
          <p:cNvPr id="42" name="object 35">
            <a:extLst>
              <a:ext uri="{FF2B5EF4-FFF2-40B4-BE49-F238E27FC236}">
                <a16:creationId xmlns:a16="http://schemas.microsoft.com/office/drawing/2014/main" id="{C551DA4A-C4F6-E449-120F-B310C3B2CD1B}"/>
              </a:ext>
            </a:extLst>
          </p:cNvPr>
          <p:cNvSpPr/>
          <p:nvPr/>
        </p:nvSpPr>
        <p:spPr>
          <a:xfrm>
            <a:off x="4115422" y="7063057"/>
            <a:ext cx="951059" cy="256473"/>
          </a:xfrm>
          <a:custGeom>
            <a:avLst/>
            <a:gdLst/>
            <a:ahLst/>
            <a:cxnLst/>
            <a:rect l="l" t="t" r="r" b="b"/>
            <a:pathLst>
              <a:path w="887729" h="239395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67297"/>
                </a:lnTo>
                <a:lnTo>
                  <a:pt x="5657" y="195321"/>
                </a:lnTo>
                <a:lnTo>
                  <a:pt x="21086" y="218206"/>
                </a:lnTo>
                <a:lnTo>
                  <a:pt x="43971" y="233635"/>
                </a:lnTo>
                <a:lnTo>
                  <a:pt x="71996" y="239293"/>
                </a:lnTo>
                <a:lnTo>
                  <a:pt x="815301" y="239293"/>
                </a:lnTo>
                <a:lnTo>
                  <a:pt x="843326" y="233635"/>
                </a:lnTo>
                <a:lnTo>
                  <a:pt x="866211" y="218206"/>
                </a:lnTo>
                <a:lnTo>
                  <a:pt x="881640" y="195321"/>
                </a:lnTo>
                <a:lnTo>
                  <a:pt x="887298" y="167297"/>
                </a:lnTo>
                <a:lnTo>
                  <a:pt x="887298" y="71996"/>
                </a:lnTo>
                <a:lnTo>
                  <a:pt x="881640" y="43971"/>
                </a:lnTo>
                <a:lnTo>
                  <a:pt x="866211" y="21086"/>
                </a:lnTo>
                <a:lnTo>
                  <a:pt x="843326" y="5657"/>
                </a:lnTo>
                <a:lnTo>
                  <a:pt x="815301" y="0"/>
                </a:lnTo>
                <a:lnTo>
                  <a:pt x="71996" y="0"/>
                </a:lnTo>
                <a:close/>
              </a:path>
            </a:pathLst>
          </a:custGeom>
          <a:ln w="12699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43" name="object 36">
            <a:extLst>
              <a:ext uri="{FF2B5EF4-FFF2-40B4-BE49-F238E27FC236}">
                <a16:creationId xmlns:a16="http://schemas.microsoft.com/office/drawing/2014/main" id="{1386414E-0F09-3F2E-6B6E-D82487490C12}"/>
              </a:ext>
            </a:extLst>
          </p:cNvPr>
          <p:cNvSpPr txBox="1"/>
          <p:nvPr/>
        </p:nvSpPr>
        <p:spPr>
          <a:xfrm>
            <a:off x="4279674" y="7490853"/>
            <a:ext cx="610909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31" dirty="0">
                <a:solidFill>
                  <a:srgbClr val="009DBC"/>
                </a:solidFill>
                <a:latin typeface="Arial"/>
                <a:cs typeface="Arial"/>
              </a:rPr>
              <a:t>PREZZO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44" name="object 37">
            <a:extLst>
              <a:ext uri="{FF2B5EF4-FFF2-40B4-BE49-F238E27FC236}">
                <a16:creationId xmlns:a16="http://schemas.microsoft.com/office/drawing/2014/main" id="{46AB7748-7DB3-B79D-468B-BAA0929A22CC}"/>
              </a:ext>
            </a:extLst>
          </p:cNvPr>
          <p:cNvGrpSpPr/>
          <p:nvPr/>
        </p:nvGrpSpPr>
        <p:grpSpPr>
          <a:xfrm>
            <a:off x="6434281" y="6307875"/>
            <a:ext cx="1427269" cy="1715036"/>
            <a:chOff x="6073853" y="5756094"/>
            <a:chExt cx="1332230" cy="1600835"/>
          </a:xfrm>
        </p:grpSpPr>
        <p:sp>
          <p:nvSpPr>
            <p:cNvPr id="45" name="object 38">
              <a:extLst>
                <a:ext uri="{FF2B5EF4-FFF2-40B4-BE49-F238E27FC236}">
                  <a16:creationId xmlns:a16="http://schemas.microsoft.com/office/drawing/2014/main" id="{3467204A-F49F-8AC9-A73B-3EBD9C7DAA51}"/>
                </a:ext>
              </a:extLst>
            </p:cNvPr>
            <p:cNvSpPr/>
            <p:nvPr/>
          </p:nvSpPr>
          <p:spPr>
            <a:xfrm>
              <a:off x="6080203" y="5762444"/>
              <a:ext cx="1319530" cy="372110"/>
            </a:xfrm>
            <a:custGeom>
              <a:avLst/>
              <a:gdLst/>
              <a:ahLst/>
              <a:cxnLst/>
              <a:rect l="l" t="t" r="r" b="b"/>
              <a:pathLst>
                <a:path w="1319529" h="372110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300050"/>
                  </a:lnTo>
                  <a:lnTo>
                    <a:pt x="5657" y="328076"/>
                  </a:lnTo>
                  <a:lnTo>
                    <a:pt x="21086" y="350966"/>
                  </a:lnTo>
                  <a:lnTo>
                    <a:pt x="43971" y="366399"/>
                  </a:lnTo>
                  <a:lnTo>
                    <a:pt x="71996" y="372059"/>
                  </a:lnTo>
                  <a:lnTo>
                    <a:pt x="1247292" y="372059"/>
                  </a:lnTo>
                  <a:lnTo>
                    <a:pt x="1275319" y="366399"/>
                  </a:lnTo>
                  <a:lnTo>
                    <a:pt x="1298208" y="350966"/>
                  </a:lnTo>
                  <a:lnTo>
                    <a:pt x="1313641" y="328076"/>
                  </a:lnTo>
                  <a:lnTo>
                    <a:pt x="1319301" y="300050"/>
                  </a:lnTo>
                  <a:lnTo>
                    <a:pt x="1319301" y="71996"/>
                  </a:lnTo>
                  <a:lnTo>
                    <a:pt x="1313641" y="43971"/>
                  </a:lnTo>
                  <a:lnTo>
                    <a:pt x="1298208" y="21086"/>
                  </a:lnTo>
                  <a:lnTo>
                    <a:pt x="1275319" y="5657"/>
                  </a:lnTo>
                  <a:lnTo>
                    <a:pt x="12472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46" name="object 39">
              <a:extLst>
                <a:ext uri="{FF2B5EF4-FFF2-40B4-BE49-F238E27FC236}">
                  <a16:creationId xmlns:a16="http://schemas.microsoft.com/office/drawing/2014/main" id="{8415C8F8-5A01-06A6-BEE2-F0048598D5D6}"/>
                </a:ext>
              </a:extLst>
            </p:cNvPr>
            <p:cNvSpPr/>
            <p:nvPr/>
          </p:nvSpPr>
          <p:spPr>
            <a:xfrm>
              <a:off x="6080203" y="6978248"/>
              <a:ext cx="1319530" cy="372110"/>
            </a:xfrm>
            <a:custGeom>
              <a:avLst/>
              <a:gdLst/>
              <a:ahLst/>
              <a:cxnLst/>
              <a:rect l="l" t="t" r="r" b="b"/>
              <a:pathLst>
                <a:path w="1319529" h="37210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300050"/>
                  </a:lnTo>
                  <a:lnTo>
                    <a:pt x="5657" y="328076"/>
                  </a:lnTo>
                  <a:lnTo>
                    <a:pt x="21086" y="350966"/>
                  </a:lnTo>
                  <a:lnTo>
                    <a:pt x="43971" y="366399"/>
                  </a:lnTo>
                  <a:lnTo>
                    <a:pt x="71996" y="372059"/>
                  </a:lnTo>
                  <a:lnTo>
                    <a:pt x="1247292" y="372059"/>
                  </a:lnTo>
                  <a:lnTo>
                    <a:pt x="1275319" y="366399"/>
                  </a:lnTo>
                  <a:lnTo>
                    <a:pt x="1298208" y="350966"/>
                  </a:lnTo>
                  <a:lnTo>
                    <a:pt x="1313641" y="328076"/>
                  </a:lnTo>
                  <a:lnTo>
                    <a:pt x="1319301" y="300050"/>
                  </a:lnTo>
                  <a:lnTo>
                    <a:pt x="1319301" y="71996"/>
                  </a:lnTo>
                  <a:lnTo>
                    <a:pt x="1313641" y="43971"/>
                  </a:lnTo>
                  <a:lnTo>
                    <a:pt x="1298208" y="21086"/>
                  </a:lnTo>
                  <a:lnTo>
                    <a:pt x="1275319" y="5657"/>
                  </a:lnTo>
                  <a:lnTo>
                    <a:pt x="12472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</p:grpSp>
      <p:grpSp>
        <p:nvGrpSpPr>
          <p:cNvPr id="47" name="object 40">
            <a:extLst>
              <a:ext uri="{FF2B5EF4-FFF2-40B4-BE49-F238E27FC236}">
                <a16:creationId xmlns:a16="http://schemas.microsoft.com/office/drawing/2014/main" id="{1109EB1B-7BF2-0222-4306-D87AA6868FF5}"/>
              </a:ext>
            </a:extLst>
          </p:cNvPr>
          <p:cNvGrpSpPr/>
          <p:nvPr/>
        </p:nvGrpSpPr>
        <p:grpSpPr>
          <a:xfrm>
            <a:off x="3643866" y="6729473"/>
            <a:ext cx="1429310" cy="1002083"/>
            <a:chOff x="3469250" y="6149621"/>
            <a:chExt cx="1334135" cy="935355"/>
          </a:xfrm>
        </p:grpSpPr>
        <p:sp>
          <p:nvSpPr>
            <p:cNvPr id="48" name="object 41">
              <a:extLst>
                <a:ext uri="{FF2B5EF4-FFF2-40B4-BE49-F238E27FC236}">
                  <a16:creationId xmlns:a16="http://schemas.microsoft.com/office/drawing/2014/main" id="{A6467A79-2AA6-FACF-73BE-34F08A8F4BAD}"/>
                </a:ext>
              </a:extLst>
            </p:cNvPr>
            <p:cNvSpPr/>
            <p:nvPr/>
          </p:nvSpPr>
          <p:spPr>
            <a:xfrm>
              <a:off x="3909404" y="6838987"/>
              <a:ext cx="887730" cy="239395"/>
            </a:xfrm>
            <a:custGeom>
              <a:avLst/>
              <a:gdLst/>
              <a:ahLst/>
              <a:cxnLst/>
              <a:rect l="l" t="t" r="r" b="b"/>
              <a:pathLst>
                <a:path w="887729" h="239395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67297"/>
                  </a:lnTo>
                  <a:lnTo>
                    <a:pt x="5657" y="195321"/>
                  </a:lnTo>
                  <a:lnTo>
                    <a:pt x="21086" y="218206"/>
                  </a:lnTo>
                  <a:lnTo>
                    <a:pt x="43971" y="233635"/>
                  </a:lnTo>
                  <a:lnTo>
                    <a:pt x="71996" y="239293"/>
                  </a:lnTo>
                  <a:lnTo>
                    <a:pt x="815301" y="239293"/>
                  </a:lnTo>
                  <a:lnTo>
                    <a:pt x="843326" y="233635"/>
                  </a:lnTo>
                  <a:lnTo>
                    <a:pt x="866211" y="218206"/>
                  </a:lnTo>
                  <a:lnTo>
                    <a:pt x="881640" y="195321"/>
                  </a:lnTo>
                  <a:lnTo>
                    <a:pt x="887298" y="167297"/>
                  </a:lnTo>
                  <a:lnTo>
                    <a:pt x="887298" y="71996"/>
                  </a:lnTo>
                  <a:lnTo>
                    <a:pt x="881640" y="43971"/>
                  </a:lnTo>
                  <a:lnTo>
                    <a:pt x="866211" y="21086"/>
                  </a:lnTo>
                  <a:lnTo>
                    <a:pt x="843326" y="5657"/>
                  </a:lnTo>
                  <a:lnTo>
                    <a:pt x="815301" y="0"/>
                  </a:lnTo>
                  <a:lnTo>
                    <a:pt x="71996" y="0"/>
                  </a:lnTo>
                  <a:close/>
                </a:path>
              </a:pathLst>
            </a:custGeom>
            <a:ln w="12699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49" name="object 42">
              <a:extLst>
                <a:ext uri="{FF2B5EF4-FFF2-40B4-BE49-F238E27FC236}">
                  <a16:creationId xmlns:a16="http://schemas.microsoft.com/office/drawing/2014/main" id="{6B058D3C-5227-71F6-9782-B43CC302F1A1}"/>
                </a:ext>
              </a:extLst>
            </p:cNvPr>
            <p:cNvSpPr/>
            <p:nvPr/>
          </p:nvSpPr>
          <p:spPr>
            <a:xfrm>
              <a:off x="3718596" y="6182035"/>
              <a:ext cx="104775" cy="769620"/>
            </a:xfrm>
            <a:custGeom>
              <a:avLst/>
              <a:gdLst/>
              <a:ahLst/>
              <a:cxnLst/>
              <a:rect l="l" t="t" r="r" b="b"/>
              <a:pathLst>
                <a:path w="104775" h="769620">
                  <a:moveTo>
                    <a:pt x="102615" y="769251"/>
                  </a:moveTo>
                  <a:lnTo>
                    <a:pt x="36004" y="769251"/>
                  </a:lnTo>
                  <a:lnTo>
                    <a:pt x="21988" y="766422"/>
                  </a:lnTo>
                  <a:lnTo>
                    <a:pt x="10544" y="758707"/>
                  </a:lnTo>
                  <a:lnTo>
                    <a:pt x="2828" y="747263"/>
                  </a:lnTo>
                  <a:lnTo>
                    <a:pt x="0" y="733247"/>
                  </a:lnTo>
                  <a:lnTo>
                    <a:pt x="0" y="35991"/>
                  </a:lnTo>
                  <a:lnTo>
                    <a:pt x="2828" y="21983"/>
                  </a:lnTo>
                  <a:lnTo>
                    <a:pt x="10544" y="10542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104381" y="0"/>
                  </a:lnTo>
                </a:path>
              </a:pathLst>
            </a:custGeom>
            <a:ln w="12699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50" name="object 43">
              <a:extLst>
                <a:ext uri="{FF2B5EF4-FFF2-40B4-BE49-F238E27FC236}">
                  <a16:creationId xmlns:a16="http://schemas.microsoft.com/office/drawing/2014/main" id="{2B2B5E73-F3AF-3085-FC42-E0884A6C78A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01529" y="6918877"/>
              <a:ext cx="89052" cy="64820"/>
            </a:xfrm>
            <a:prstGeom prst="rect">
              <a:avLst/>
            </a:prstGeom>
          </p:spPr>
        </p:pic>
        <p:pic>
          <p:nvPicPr>
            <p:cNvPr id="51" name="object 44">
              <a:extLst>
                <a:ext uri="{FF2B5EF4-FFF2-40B4-BE49-F238E27FC236}">
                  <a16:creationId xmlns:a16="http://schemas.microsoft.com/office/drawing/2014/main" id="{AE32BA58-057E-CEBA-84DE-C649C8793D4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03292" y="6149621"/>
              <a:ext cx="89052" cy="64820"/>
            </a:xfrm>
            <a:prstGeom prst="rect">
              <a:avLst/>
            </a:prstGeom>
          </p:spPr>
        </p:pic>
        <p:sp>
          <p:nvSpPr>
            <p:cNvPr id="52" name="object 45">
              <a:extLst>
                <a:ext uri="{FF2B5EF4-FFF2-40B4-BE49-F238E27FC236}">
                  <a16:creationId xmlns:a16="http://schemas.microsoft.com/office/drawing/2014/main" id="{C2BC4852-656B-B1AA-B7D1-3936ACAC34AD}"/>
                </a:ext>
              </a:extLst>
            </p:cNvPr>
            <p:cNvSpPr/>
            <p:nvPr/>
          </p:nvSpPr>
          <p:spPr>
            <a:xfrm>
              <a:off x="3469250" y="6574889"/>
              <a:ext cx="353060" cy="0"/>
            </a:xfrm>
            <a:custGeom>
              <a:avLst/>
              <a:gdLst/>
              <a:ahLst/>
              <a:cxnLst/>
              <a:rect l="l" t="t" r="r" b="b"/>
              <a:pathLst>
                <a:path w="353060">
                  <a:moveTo>
                    <a:pt x="0" y="0"/>
                  </a:moveTo>
                  <a:lnTo>
                    <a:pt x="352729" y="0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53" name="object 46">
              <a:extLst>
                <a:ext uri="{FF2B5EF4-FFF2-40B4-BE49-F238E27FC236}">
                  <a16:creationId xmlns:a16="http://schemas.microsoft.com/office/drawing/2014/main" id="{04898502-4042-FF6C-4C02-FC43D839DC83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02297" y="6542479"/>
              <a:ext cx="89052" cy="64820"/>
            </a:xfrm>
            <a:prstGeom prst="rect">
              <a:avLst/>
            </a:prstGeom>
          </p:spPr>
        </p:pic>
      </p:grpSp>
      <p:sp>
        <p:nvSpPr>
          <p:cNvPr id="54" name="object 47">
            <a:extLst>
              <a:ext uri="{FF2B5EF4-FFF2-40B4-BE49-F238E27FC236}">
                <a16:creationId xmlns:a16="http://schemas.microsoft.com/office/drawing/2014/main" id="{408D4919-74E5-4E2A-C1D2-DA87B85A2E04}"/>
              </a:ext>
            </a:extLst>
          </p:cNvPr>
          <p:cNvSpPr txBox="1"/>
          <p:nvPr/>
        </p:nvSpPr>
        <p:spPr>
          <a:xfrm>
            <a:off x="6512687" y="6320184"/>
            <a:ext cx="1259916" cy="743590"/>
          </a:xfrm>
          <a:prstGeom prst="rect">
            <a:avLst/>
          </a:prstGeom>
        </p:spPr>
        <p:txBody>
          <a:bodyPr vert="horz" wrap="square" lIns="0" tIns="21770" rIns="0" bIns="0" rtlCol="0">
            <a:spAutoFit/>
          </a:bodyPr>
          <a:lstStyle/>
          <a:p>
            <a:pPr marL="13607" marR="5442" algn="ctr">
              <a:lnSpc>
                <a:spcPts val="1393"/>
              </a:lnSpc>
              <a:spcBef>
                <a:spcPts val="171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TEMPO</a:t>
            </a:r>
            <a:r>
              <a:rPr sz="1178" b="1" spc="-47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112" dirty="0">
                <a:solidFill>
                  <a:srgbClr val="009DBC"/>
                </a:solidFill>
                <a:latin typeface="Arial"/>
                <a:cs typeface="Arial"/>
              </a:rPr>
              <a:t>E</a:t>
            </a:r>
            <a:r>
              <a:rPr sz="1178" b="1" spc="-47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LUOGO </a:t>
            </a:r>
            <a:r>
              <a:rPr sz="1178" b="1" dirty="0">
                <a:solidFill>
                  <a:srgbClr val="009DBC"/>
                </a:solidFill>
                <a:latin typeface="Arial"/>
                <a:cs typeface="Arial"/>
              </a:rPr>
              <a:t>DI</a:t>
            </a:r>
            <a:r>
              <a:rPr sz="1178" b="1" spc="21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CONSEGNA</a:t>
            </a:r>
            <a:endParaRPr sz="1178">
              <a:latin typeface="Arial"/>
              <a:cs typeface="Arial"/>
            </a:endParaRPr>
          </a:p>
          <a:p>
            <a:pPr>
              <a:spcBef>
                <a:spcPts val="43"/>
              </a:spcBef>
            </a:pPr>
            <a:endParaRPr sz="1178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TRASPORTO</a:t>
            </a:r>
            <a:endParaRPr sz="1178">
              <a:latin typeface="Arial"/>
              <a:cs typeface="Arial"/>
            </a:endParaRPr>
          </a:p>
        </p:txBody>
      </p:sp>
      <p:sp>
        <p:nvSpPr>
          <p:cNvPr id="55" name="object 48">
            <a:extLst>
              <a:ext uri="{FF2B5EF4-FFF2-40B4-BE49-F238E27FC236}">
                <a16:creationId xmlns:a16="http://schemas.microsoft.com/office/drawing/2014/main" id="{7E43680A-FDD6-E3AB-5649-19F63E636A94}"/>
              </a:ext>
            </a:extLst>
          </p:cNvPr>
          <p:cNvSpPr/>
          <p:nvPr/>
        </p:nvSpPr>
        <p:spPr>
          <a:xfrm>
            <a:off x="6441085" y="6817957"/>
            <a:ext cx="1413663" cy="295250"/>
          </a:xfrm>
          <a:custGeom>
            <a:avLst/>
            <a:gdLst/>
            <a:ahLst/>
            <a:cxnLst/>
            <a:rect l="l" t="t" r="r" b="b"/>
            <a:pathLst>
              <a:path w="1319529" h="275590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1247292" y="275297"/>
                </a:lnTo>
                <a:lnTo>
                  <a:pt x="1275319" y="269640"/>
                </a:lnTo>
                <a:lnTo>
                  <a:pt x="1298208" y="254211"/>
                </a:lnTo>
                <a:lnTo>
                  <a:pt x="1313641" y="231326"/>
                </a:lnTo>
                <a:lnTo>
                  <a:pt x="1319301" y="203301"/>
                </a:lnTo>
                <a:lnTo>
                  <a:pt x="1319301" y="71996"/>
                </a:lnTo>
                <a:lnTo>
                  <a:pt x="1313641" y="43971"/>
                </a:lnTo>
                <a:lnTo>
                  <a:pt x="1298208" y="21086"/>
                </a:lnTo>
                <a:lnTo>
                  <a:pt x="1275319" y="5657"/>
                </a:lnTo>
                <a:lnTo>
                  <a:pt x="1247292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56" name="object 49">
            <a:extLst>
              <a:ext uri="{FF2B5EF4-FFF2-40B4-BE49-F238E27FC236}">
                <a16:creationId xmlns:a16="http://schemas.microsoft.com/office/drawing/2014/main" id="{C2727154-C9AA-A4A6-FCF1-BBB8E9433E32}"/>
              </a:ext>
            </a:extLst>
          </p:cNvPr>
          <p:cNvSpPr txBox="1"/>
          <p:nvPr/>
        </p:nvSpPr>
        <p:spPr>
          <a:xfrm>
            <a:off x="6558410" y="7259703"/>
            <a:ext cx="1167395" cy="760995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49656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IMBALLAGGIO</a:t>
            </a:r>
            <a:endParaRPr sz="1178">
              <a:latin typeface="Arial"/>
              <a:cs typeface="Arial"/>
            </a:endParaRPr>
          </a:p>
          <a:p>
            <a:pPr>
              <a:spcBef>
                <a:spcPts val="151"/>
              </a:spcBef>
            </a:pPr>
            <a:endParaRPr sz="1178">
              <a:latin typeface="Arial"/>
              <a:cs typeface="Arial"/>
            </a:endParaRPr>
          </a:p>
          <a:p>
            <a:pPr marL="13607" marR="5442" indent="22446">
              <a:lnSpc>
                <a:spcPts val="1393"/>
              </a:lnSpc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TEMPO</a:t>
            </a:r>
            <a:r>
              <a:rPr sz="1178" b="1" spc="-47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112" dirty="0">
                <a:solidFill>
                  <a:srgbClr val="009DBC"/>
                </a:solidFill>
                <a:latin typeface="Arial"/>
                <a:cs typeface="Arial"/>
              </a:rPr>
              <a:t>E</a:t>
            </a:r>
            <a:r>
              <a:rPr sz="1178" b="1" spc="-47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21" dirty="0">
                <a:solidFill>
                  <a:srgbClr val="009DBC"/>
                </a:solidFill>
                <a:latin typeface="Arial"/>
                <a:cs typeface="Arial"/>
              </a:rPr>
              <a:t>MODI </a:t>
            </a:r>
            <a:r>
              <a:rPr sz="1178" b="1" dirty="0">
                <a:solidFill>
                  <a:srgbClr val="009DBC"/>
                </a:solidFill>
                <a:latin typeface="Arial"/>
                <a:cs typeface="Arial"/>
              </a:rPr>
              <a:t>DI</a:t>
            </a:r>
            <a:r>
              <a:rPr sz="1178" b="1" spc="21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37" dirty="0">
                <a:solidFill>
                  <a:srgbClr val="009DBC"/>
                </a:solidFill>
                <a:latin typeface="Arial"/>
                <a:cs typeface="Arial"/>
              </a:rPr>
              <a:t>PAGAMENTO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57" name="object 50">
            <a:extLst>
              <a:ext uri="{FF2B5EF4-FFF2-40B4-BE49-F238E27FC236}">
                <a16:creationId xmlns:a16="http://schemas.microsoft.com/office/drawing/2014/main" id="{DB85DBDA-783D-306B-1F4C-836244B6AC51}"/>
              </a:ext>
            </a:extLst>
          </p:cNvPr>
          <p:cNvGrpSpPr/>
          <p:nvPr/>
        </p:nvGrpSpPr>
        <p:grpSpPr>
          <a:xfrm>
            <a:off x="1388593" y="4459347"/>
            <a:ext cx="5313823" cy="881669"/>
            <a:chOff x="1364146" y="4030657"/>
            <a:chExt cx="4959985" cy="822960"/>
          </a:xfrm>
        </p:grpSpPr>
        <p:sp>
          <p:nvSpPr>
            <p:cNvPr id="58" name="object 51">
              <a:extLst>
                <a:ext uri="{FF2B5EF4-FFF2-40B4-BE49-F238E27FC236}">
                  <a16:creationId xmlns:a16="http://schemas.microsoft.com/office/drawing/2014/main" id="{AC4F468E-A1FC-3F3C-0594-74642BF8DFC7}"/>
                </a:ext>
              </a:extLst>
            </p:cNvPr>
            <p:cNvSpPr/>
            <p:nvPr/>
          </p:nvSpPr>
          <p:spPr>
            <a:xfrm>
              <a:off x="1917656" y="4037007"/>
              <a:ext cx="4374515" cy="139700"/>
            </a:xfrm>
            <a:custGeom>
              <a:avLst/>
              <a:gdLst/>
              <a:ahLst/>
              <a:cxnLst/>
              <a:rect l="l" t="t" r="r" b="b"/>
              <a:pathLst>
                <a:path w="4374515" h="139700">
                  <a:moveTo>
                    <a:pt x="0" y="134747"/>
                  </a:moveTo>
                  <a:lnTo>
                    <a:pt x="0" y="35991"/>
                  </a:lnTo>
                  <a:lnTo>
                    <a:pt x="2828" y="21983"/>
                  </a:lnTo>
                  <a:lnTo>
                    <a:pt x="10544" y="10542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4337989" y="0"/>
                  </a:lnTo>
                  <a:lnTo>
                    <a:pt x="4351998" y="2828"/>
                  </a:lnTo>
                  <a:lnTo>
                    <a:pt x="4363439" y="10542"/>
                  </a:lnTo>
                  <a:lnTo>
                    <a:pt x="4371152" y="21983"/>
                  </a:lnTo>
                  <a:lnTo>
                    <a:pt x="4373981" y="35991"/>
                  </a:lnTo>
                  <a:lnTo>
                    <a:pt x="4373981" y="139369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59" name="object 52">
              <a:extLst>
                <a:ext uri="{FF2B5EF4-FFF2-40B4-BE49-F238E27FC236}">
                  <a16:creationId xmlns:a16="http://schemas.microsoft.com/office/drawing/2014/main" id="{0D278A20-23D9-3220-5A1A-E61995B4EDF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85246" y="4152070"/>
              <a:ext cx="64820" cy="89052"/>
            </a:xfrm>
            <a:prstGeom prst="rect">
              <a:avLst/>
            </a:prstGeom>
          </p:spPr>
        </p:pic>
        <p:pic>
          <p:nvPicPr>
            <p:cNvPr id="60" name="object 53">
              <a:extLst>
                <a:ext uri="{FF2B5EF4-FFF2-40B4-BE49-F238E27FC236}">
                  <a16:creationId xmlns:a16="http://schemas.microsoft.com/office/drawing/2014/main" id="{5F98E30C-8DAE-BE55-D50B-A80E6108DA8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59231" y="4156698"/>
              <a:ext cx="64820" cy="89052"/>
            </a:xfrm>
            <a:prstGeom prst="rect">
              <a:avLst/>
            </a:prstGeom>
          </p:spPr>
        </p:pic>
        <p:sp>
          <p:nvSpPr>
            <p:cNvPr id="61" name="object 54">
              <a:extLst>
                <a:ext uri="{FF2B5EF4-FFF2-40B4-BE49-F238E27FC236}">
                  <a16:creationId xmlns:a16="http://schemas.microsoft.com/office/drawing/2014/main" id="{4B2FF7CE-BC50-76FC-45B2-EACB3077BDC8}"/>
                </a:ext>
              </a:extLst>
            </p:cNvPr>
            <p:cNvSpPr/>
            <p:nvPr/>
          </p:nvSpPr>
          <p:spPr>
            <a:xfrm>
              <a:off x="1396556" y="4699754"/>
              <a:ext cx="1012190" cy="84455"/>
            </a:xfrm>
            <a:custGeom>
              <a:avLst/>
              <a:gdLst/>
              <a:ahLst/>
              <a:cxnLst/>
              <a:rect l="l" t="t" r="r" b="b"/>
              <a:pathLst>
                <a:path w="1012189" h="84454">
                  <a:moveTo>
                    <a:pt x="0" y="82778"/>
                  </a:moveTo>
                  <a:lnTo>
                    <a:pt x="0" y="36004"/>
                  </a:lnTo>
                  <a:lnTo>
                    <a:pt x="2828" y="21988"/>
                  </a:lnTo>
                  <a:lnTo>
                    <a:pt x="10544" y="10544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975588" y="0"/>
                  </a:lnTo>
                  <a:lnTo>
                    <a:pt x="989597" y="2828"/>
                  </a:lnTo>
                  <a:lnTo>
                    <a:pt x="1001037" y="10544"/>
                  </a:lnTo>
                  <a:lnTo>
                    <a:pt x="1008751" y="21988"/>
                  </a:lnTo>
                  <a:lnTo>
                    <a:pt x="1011580" y="36004"/>
                  </a:lnTo>
                  <a:lnTo>
                    <a:pt x="1011580" y="84124"/>
                  </a:lnTo>
                </a:path>
              </a:pathLst>
            </a:custGeom>
            <a:ln w="12699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62" name="object 55">
              <a:extLst>
                <a:ext uri="{FF2B5EF4-FFF2-40B4-BE49-F238E27FC236}">
                  <a16:creationId xmlns:a16="http://schemas.microsoft.com/office/drawing/2014/main" id="{11B7EBA2-26D0-85D1-A182-28661D73DF0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64146" y="4762848"/>
              <a:ext cx="64820" cy="89052"/>
            </a:xfrm>
            <a:prstGeom prst="rect">
              <a:avLst/>
            </a:prstGeom>
          </p:spPr>
        </p:pic>
        <p:pic>
          <p:nvPicPr>
            <p:cNvPr id="63" name="object 56">
              <a:extLst>
                <a:ext uri="{FF2B5EF4-FFF2-40B4-BE49-F238E27FC236}">
                  <a16:creationId xmlns:a16="http://schemas.microsoft.com/office/drawing/2014/main" id="{D5E4C8C0-9FEF-93FB-237E-6A875264C89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5731" y="4764197"/>
              <a:ext cx="64820" cy="89052"/>
            </a:xfrm>
            <a:prstGeom prst="rect">
              <a:avLst/>
            </a:prstGeom>
          </p:spPr>
        </p:pic>
      </p:grpSp>
      <p:grpSp>
        <p:nvGrpSpPr>
          <p:cNvPr id="64" name="object 57">
            <a:extLst>
              <a:ext uri="{FF2B5EF4-FFF2-40B4-BE49-F238E27FC236}">
                <a16:creationId xmlns:a16="http://schemas.microsoft.com/office/drawing/2014/main" id="{1F11B832-CC04-619F-3BCC-5B0416F11DDF}"/>
              </a:ext>
            </a:extLst>
          </p:cNvPr>
          <p:cNvGrpSpPr/>
          <p:nvPr/>
        </p:nvGrpSpPr>
        <p:grpSpPr>
          <a:xfrm>
            <a:off x="6031242" y="6489142"/>
            <a:ext cx="1830687" cy="1369443"/>
            <a:chOff x="5697650" y="5925291"/>
            <a:chExt cx="1708785" cy="1278255"/>
          </a:xfrm>
        </p:grpSpPr>
        <p:sp>
          <p:nvSpPr>
            <p:cNvPr id="65" name="object 58">
              <a:extLst>
                <a:ext uri="{FF2B5EF4-FFF2-40B4-BE49-F238E27FC236}">
                  <a16:creationId xmlns:a16="http://schemas.microsoft.com/office/drawing/2014/main" id="{FD2DA7F4-2AA1-17E0-330F-4CDEBA1A68D6}"/>
                </a:ext>
              </a:extLst>
            </p:cNvPr>
            <p:cNvSpPr/>
            <p:nvPr/>
          </p:nvSpPr>
          <p:spPr>
            <a:xfrm>
              <a:off x="6080203" y="6605231"/>
              <a:ext cx="1319530" cy="275590"/>
            </a:xfrm>
            <a:custGeom>
              <a:avLst/>
              <a:gdLst/>
              <a:ahLst/>
              <a:cxnLst/>
              <a:rect l="l" t="t" r="r" b="b"/>
              <a:pathLst>
                <a:path w="1319529" h="275590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203301"/>
                  </a:lnTo>
                  <a:lnTo>
                    <a:pt x="5657" y="231326"/>
                  </a:lnTo>
                  <a:lnTo>
                    <a:pt x="21086" y="254211"/>
                  </a:lnTo>
                  <a:lnTo>
                    <a:pt x="43971" y="269640"/>
                  </a:lnTo>
                  <a:lnTo>
                    <a:pt x="71996" y="275297"/>
                  </a:lnTo>
                  <a:lnTo>
                    <a:pt x="1247292" y="275297"/>
                  </a:lnTo>
                  <a:lnTo>
                    <a:pt x="1275319" y="269640"/>
                  </a:lnTo>
                  <a:lnTo>
                    <a:pt x="1298208" y="254211"/>
                  </a:lnTo>
                  <a:lnTo>
                    <a:pt x="1313641" y="231326"/>
                  </a:lnTo>
                  <a:lnTo>
                    <a:pt x="1319301" y="203301"/>
                  </a:lnTo>
                  <a:lnTo>
                    <a:pt x="1319301" y="71996"/>
                  </a:lnTo>
                  <a:lnTo>
                    <a:pt x="1313641" y="43971"/>
                  </a:lnTo>
                  <a:lnTo>
                    <a:pt x="1298208" y="21086"/>
                  </a:lnTo>
                  <a:lnTo>
                    <a:pt x="1275319" y="5657"/>
                  </a:lnTo>
                  <a:lnTo>
                    <a:pt x="12472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66" name="object 59">
              <a:extLst>
                <a:ext uri="{FF2B5EF4-FFF2-40B4-BE49-F238E27FC236}">
                  <a16:creationId xmlns:a16="http://schemas.microsoft.com/office/drawing/2014/main" id="{B8338C68-1493-CB1D-22D9-66223D4AE024}"/>
                </a:ext>
              </a:extLst>
            </p:cNvPr>
            <p:cNvSpPr/>
            <p:nvPr/>
          </p:nvSpPr>
          <p:spPr>
            <a:xfrm>
              <a:off x="5896596" y="5957706"/>
              <a:ext cx="104775" cy="1213485"/>
            </a:xfrm>
            <a:custGeom>
              <a:avLst/>
              <a:gdLst/>
              <a:ahLst/>
              <a:cxnLst/>
              <a:rect l="l" t="t" r="r" b="b"/>
              <a:pathLst>
                <a:path w="104775" h="1213484">
                  <a:moveTo>
                    <a:pt x="102615" y="1213180"/>
                  </a:moveTo>
                  <a:lnTo>
                    <a:pt x="36004" y="1213180"/>
                  </a:lnTo>
                  <a:lnTo>
                    <a:pt x="21988" y="1210351"/>
                  </a:lnTo>
                  <a:lnTo>
                    <a:pt x="10544" y="1202636"/>
                  </a:lnTo>
                  <a:lnTo>
                    <a:pt x="2828" y="1191191"/>
                  </a:lnTo>
                  <a:lnTo>
                    <a:pt x="0" y="1177175"/>
                  </a:lnTo>
                  <a:lnTo>
                    <a:pt x="0" y="35991"/>
                  </a:lnTo>
                  <a:lnTo>
                    <a:pt x="2828" y="21983"/>
                  </a:lnTo>
                  <a:lnTo>
                    <a:pt x="10544" y="10542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104381" y="0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67" name="object 60">
              <a:extLst>
                <a:ext uri="{FF2B5EF4-FFF2-40B4-BE49-F238E27FC236}">
                  <a16:creationId xmlns:a16="http://schemas.microsoft.com/office/drawing/2014/main" id="{D3AF3189-BAE6-C164-18E5-579466347FB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79529" y="7138476"/>
              <a:ext cx="89052" cy="64820"/>
            </a:xfrm>
            <a:prstGeom prst="rect">
              <a:avLst/>
            </a:prstGeom>
          </p:spPr>
        </p:pic>
        <p:pic>
          <p:nvPicPr>
            <p:cNvPr id="68" name="object 61">
              <a:extLst>
                <a:ext uri="{FF2B5EF4-FFF2-40B4-BE49-F238E27FC236}">
                  <a16:creationId xmlns:a16="http://schemas.microsoft.com/office/drawing/2014/main" id="{031E0EA4-8E78-1E14-7E2E-EC24E00368F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981292" y="5925291"/>
              <a:ext cx="89052" cy="64820"/>
            </a:xfrm>
            <a:prstGeom prst="rect">
              <a:avLst/>
            </a:prstGeom>
          </p:spPr>
        </p:pic>
        <p:sp>
          <p:nvSpPr>
            <p:cNvPr id="69" name="object 62">
              <a:extLst>
                <a:ext uri="{FF2B5EF4-FFF2-40B4-BE49-F238E27FC236}">
                  <a16:creationId xmlns:a16="http://schemas.microsoft.com/office/drawing/2014/main" id="{891F870D-8185-CE73-BAC2-A5AAD8EC79A1}"/>
                </a:ext>
              </a:extLst>
            </p:cNvPr>
            <p:cNvSpPr/>
            <p:nvPr/>
          </p:nvSpPr>
          <p:spPr>
            <a:xfrm>
              <a:off x="5892050" y="6369863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107924" y="0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70" name="object 63">
              <a:extLst>
                <a:ext uri="{FF2B5EF4-FFF2-40B4-BE49-F238E27FC236}">
                  <a16:creationId xmlns:a16="http://schemas.microsoft.com/office/drawing/2014/main" id="{F8325D88-5255-22FC-391D-106A6E01F727}"/>
                </a:ext>
              </a:extLst>
            </p:cNvPr>
            <p:cNvSpPr/>
            <p:nvPr/>
          </p:nvSpPr>
          <p:spPr>
            <a:xfrm>
              <a:off x="5980298" y="6337453"/>
              <a:ext cx="89535" cy="65405"/>
            </a:xfrm>
            <a:custGeom>
              <a:avLst/>
              <a:gdLst/>
              <a:ahLst/>
              <a:cxnLst/>
              <a:rect l="l" t="t" r="r" b="b"/>
              <a:pathLst>
                <a:path w="89535" h="65404">
                  <a:moveTo>
                    <a:pt x="0" y="0"/>
                  </a:moveTo>
                  <a:lnTo>
                    <a:pt x="11072" y="19243"/>
                  </a:lnTo>
                  <a:lnTo>
                    <a:pt x="14763" y="32410"/>
                  </a:lnTo>
                  <a:lnTo>
                    <a:pt x="11072" y="45577"/>
                  </a:lnTo>
                  <a:lnTo>
                    <a:pt x="0" y="64820"/>
                  </a:lnTo>
                  <a:lnTo>
                    <a:pt x="89052" y="32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6A84"/>
            </a:solidFill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71" name="object 64">
              <a:extLst>
                <a:ext uri="{FF2B5EF4-FFF2-40B4-BE49-F238E27FC236}">
                  <a16:creationId xmlns:a16="http://schemas.microsoft.com/office/drawing/2014/main" id="{930BAAB3-F422-14C4-18F5-604A0E2142EF}"/>
                </a:ext>
              </a:extLst>
            </p:cNvPr>
            <p:cNvSpPr/>
            <p:nvPr/>
          </p:nvSpPr>
          <p:spPr>
            <a:xfrm>
              <a:off x="5697650" y="6564294"/>
              <a:ext cx="201930" cy="0"/>
            </a:xfrm>
            <a:custGeom>
              <a:avLst/>
              <a:gdLst/>
              <a:ahLst/>
              <a:cxnLst/>
              <a:rect l="l" t="t" r="r" b="b"/>
              <a:pathLst>
                <a:path w="201929">
                  <a:moveTo>
                    <a:pt x="0" y="0"/>
                  </a:moveTo>
                  <a:lnTo>
                    <a:pt x="201599" y="0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72" name="object 65">
              <a:extLst>
                <a:ext uri="{FF2B5EF4-FFF2-40B4-BE49-F238E27FC236}">
                  <a16:creationId xmlns:a16="http://schemas.microsoft.com/office/drawing/2014/main" id="{268EA2AD-464C-A191-959C-451E9F1B33EB}"/>
                </a:ext>
              </a:extLst>
            </p:cNvPr>
            <p:cNvSpPr/>
            <p:nvPr/>
          </p:nvSpPr>
          <p:spPr>
            <a:xfrm>
              <a:off x="5892050" y="6742880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107924" y="0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73" name="object 66">
              <a:extLst>
                <a:ext uri="{FF2B5EF4-FFF2-40B4-BE49-F238E27FC236}">
                  <a16:creationId xmlns:a16="http://schemas.microsoft.com/office/drawing/2014/main" id="{EA7C4FC0-AD24-0EA9-E015-B30A5C2D9BF7}"/>
                </a:ext>
              </a:extLst>
            </p:cNvPr>
            <p:cNvSpPr/>
            <p:nvPr/>
          </p:nvSpPr>
          <p:spPr>
            <a:xfrm>
              <a:off x="5980298" y="6710470"/>
              <a:ext cx="89535" cy="65405"/>
            </a:xfrm>
            <a:custGeom>
              <a:avLst/>
              <a:gdLst/>
              <a:ahLst/>
              <a:cxnLst/>
              <a:rect l="l" t="t" r="r" b="b"/>
              <a:pathLst>
                <a:path w="89535" h="65404">
                  <a:moveTo>
                    <a:pt x="0" y="0"/>
                  </a:moveTo>
                  <a:lnTo>
                    <a:pt x="11072" y="19243"/>
                  </a:lnTo>
                  <a:lnTo>
                    <a:pt x="14763" y="32410"/>
                  </a:lnTo>
                  <a:lnTo>
                    <a:pt x="11072" y="45577"/>
                  </a:lnTo>
                  <a:lnTo>
                    <a:pt x="0" y="64820"/>
                  </a:lnTo>
                  <a:lnTo>
                    <a:pt x="89052" y="32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6A84"/>
            </a:solidFill>
          </p:spPr>
          <p:txBody>
            <a:bodyPr wrap="square" lIns="0" tIns="0" rIns="0" bIns="0" rtlCol="0"/>
            <a:lstStyle/>
            <a:p>
              <a:endParaRPr sz="2070"/>
            </a:p>
          </p:txBody>
        </p:sp>
      </p:grpSp>
      <p:sp>
        <p:nvSpPr>
          <p:cNvPr id="74" name="object 67">
            <a:extLst>
              <a:ext uri="{FF2B5EF4-FFF2-40B4-BE49-F238E27FC236}">
                <a16:creationId xmlns:a16="http://schemas.microsoft.com/office/drawing/2014/main" id="{522843D3-1F20-A53D-FC3F-6895FF0E5498}"/>
              </a:ext>
            </a:extLst>
          </p:cNvPr>
          <p:cNvSpPr txBox="1"/>
          <p:nvPr/>
        </p:nvSpPr>
        <p:spPr>
          <a:xfrm>
            <a:off x="1032417" y="5371776"/>
            <a:ext cx="791188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78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presenza</a:t>
            </a:r>
            <a:endParaRPr sz="1178">
              <a:latin typeface="Arial"/>
              <a:cs typeface="Arial"/>
            </a:endParaRPr>
          </a:p>
        </p:txBody>
      </p:sp>
      <p:sp>
        <p:nvSpPr>
          <p:cNvPr id="75" name="object 68">
            <a:extLst>
              <a:ext uri="{FF2B5EF4-FFF2-40B4-BE49-F238E27FC236}">
                <a16:creationId xmlns:a16="http://schemas.microsoft.com/office/drawing/2014/main" id="{BDE18096-FA1E-66B7-AC1A-33EDD2141279}"/>
              </a:ext>
            </a:extLst>
          </p:cNvPr>
          <p:cNvSpPr/>
          <p:nvPr/>
        </p:nvSpPr>
        <p:spPr>
          <a:xfrm>
            <a:off x="937399" y="5354523"/>
            <a:ext cx="989156" cy="245588"/>
          </a:xfrm>
          <a:custGeom>
            <a:avLst/>
            <a:gdLst/>
            <a:ahLst/>
            <a:cxnLst/>
            <a:rect l="l" t="t" r="r" b="b"/>
            <a:pathLst>
              <a:path w="923289" h="229235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6883"/>
                </a:lnTo>
                <a:lnTo>
                  <a:pt x="5657" y="184909"/>
                </a:lnTo>
                <a:lnTo>
                  <a:pt x="21086" y="207798"/>
                </a:lnTo>
                <a:lnTo>
                  <a:pt x="43971" y="223232"/>
                </a:lnTo>
                <a:lnTo>
                  <a:pt x="71996" y="228892"/>
                </a:lnTo>
                <a:lnTo>
                  <a:pt x="851293" y="228892"/>
                </a:lnTo>
                <a:lnTo>
                  <a:pt x="879318" y="223232"/>
                </a:lnTo>
                <a:lnTo>
                  <a:pt x="902203" y="207798"/>
                </a:lnTo>
                <a:lnTo>
                  <a:pt x="917632" y="184909"/>
                </a:lnTo>
                <a:lnTo>
                  <a:pt x="923290" y="156883"/>
                </a:lnTo>
                <a:lnTo>
                  <a:pt x="923290" y="71996"/>
                </a:lnTo>
                <a:lnTo>
                  <a:pt x="917632" y="43971"/>
                </a:lnTo>
                <a:lnTo>
                  <a:pt x="902203" y="21086"/>
                </a:lnTo>
                <a:lnTo>
                  <a:pt x="879318" y="5657"/>
                </a:lnTo>
                <a:lnTo>
                  <a:pt x="851293" y="0"/>
                </a:lnTo>
                <a:lnTo>
                  <a:pt x="71996" y="0"/>
                </a:lnTo>
                <a:close/>
              </a:path>
            </a:pathLst>
          </a:custGeom>
          <a:ln w="12699">
            <a:solidFill>
              <a:srgbClr val="C36A57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76" name="object 69">
            <a:extLst>
              <a:ext uri="{FF2B5EF4-FFF2-40B4-BE49-F238E27FC236}">
                <a16:creationId xmlns:a16="http://schemas.microsoft.com/office/drawing/2014/main" id="{BF988BC1-41AC-700D-818F-34D826FC40E7}"/>
              </a:ext>
            </a:extLst>
          </p:cNvPr>
          <p:cNvSpPr txBox="1"/>
          <p:nvPr/>
        </p:nvSpPr>
        <p:spPr>
          <a:xfrm>
            <a:off x="2130935" y="5371776"/>
            <a:ext cx="695267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spc="-7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78" spc="-5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distanza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77" name="object 70">
            <a:extLst>
              <a:ext uri="{FF2B5EF4-FFF2-40B4-BE49-F238E27FC236}">
                <a16:creationId xmlns:a16="http://schemas.microsoft.com/office/drawing/2014/main" id="{962EE42D-73AE-1DD8-F17A-46257EBF771F}"/>
              </a:ext>
            </a:extLst>
          </p:cNvPr>
          <p:cNvGrpSpPr/>
          <p:nvPr/>
        </p:nvGrpSpPr>
        <p:grpSpPr>
          <a:xfrm>
            <a:off x="1432037" y="4706418"/>
            <a:ext cx="1491218" cy="900717"/>
            <a:chOff x="1404703" y="4261277"/>
            <a:chExt cx="1391920" cy="840740"/>
          </a:xfrm>
        </p:grpSpPr>
        <p:sp>
          <p:nvSpPr>
            <p:cNvPr id="78" name="object 71">
              <a:extLst>
                <a:ext uri="{FF2B5EF4-FFF2-40B4-BE49-F238E27FC236}">
                  <a16:creationId xmlns:a16="http://schemas.microsoft.com/office/drawing/2014/main" id="{41ABDA8F-31C9-5A7E-6D12-A226983127C6}"/>
                </a:ext>
              </a:extLst>
            </p:cNvPr>
            <p:cNvSpPr/>
            <p:nvPr/>
          </p:nvSpPr>
          <p:spPr>
            <a:xfrm>
              <a:off x="1974404" y="4866224"/>
              <a:ext cx="815340" cy="229235"/>
            </a:xfrm>
            <a:custGeom>
              <a:avLst/>
              <a:gdLst/>
              <a:ahLst/>
              <a:cxnLst/>
              <a:rect l="l" t="t" r="r" b="b"/>
              <a:pathLst>
                <a:path w="815339" h="229235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56883"/>
                  </a:lnTo>
                  <a:lnTo>
                    <a:pt x="5657" y="184909"/>
                  </a:lnTo>
                  <a:lnTo>
                    <a:pt x="21086" y="207798"/>
                  </a:lnTo>
                  <a:lnTo>
                    <a:pt x="43971" y="223232"/>
                  </a:lnTo>
                  <a:lnTo>
                    <a:pt x="71996" y="228892"/>
                  </a:lnTo>
                  <a:lnTo>
                    <a:pt x="743292" y="228892"/>
                  </a:lnTo>
                  <a:lnTo>
                    <a:pt x="771319" y="223232"/>
                  </a:lnTo>
                  <a:lnTo>
                    <a:pt x="794208" y="207798"/>
                  </a:lnTo>
                  <a:lnTo>
                    <a:pt x="809642" y="184909"/>
                  </a:lnTo>
                  <a:lnTo>
                    <a:pt x="815301" y="156883"/>
                  </a:lnTo>
                  <a:lnTo>
                    <a:pt x="815301" y="71996"/>
                  </a:lnTo>
                  <a:lnTo>
                    <a:pt x="809642" y="43971"/>
                  </a:lnTo>
                  <a:lnTo>
                    <a:pt x="794208" y="21086"/>
                  </a:lnTo>
                  <a:lnTo>
                    <a:pt x="771319" y="5657"/>
                  </a:lnTo>
                  <a:lnTo>
                    <a:pt x="7432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C36A57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79" name="object 72">
              <a:extLst>
                <a:ext uri="{FF2B5EF4-FFF2-40B4-BE49-F238E27FC236}">
                  <a16:creationId xmlns:a16="http://schemas.microsoft.com/office/drawing/2014/main" id="{624B6778-9258-CACE-3A2D-B2C6DAD8F62F}"/>
                </a:ext>
              </a:extLst>
            </p:cNvPr>
            <p:cNvSpPr/>
            <p:nvPr/>
          </p:nvSpPr>
          <p:spPr>
            <a:xfrm>
              <a:off x="1902350" y="4291650"/>
              <a:ext cx="0" cy="417830"/>
            </a:xfrm>
            <a:custGeom>
              <a:avLst/>
              <a:gdLst/>
              <a:ahLst/>
              <a:cxnLst/>
              <a:rect l="l" t="t" r="r" b="b"/>
              <a:pathLst>
                <a:path h="417829">
                  <a:moveTo>
                    <a:pt x="0" y="0"/>
                  </a:moveTo>
                  <a:lnTo>
                    <a:pt x="0" y="417601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80" name="object 73">
              <a:extLst>
                <a:ext uri="{FF2B5EF4-FFF2-40B4-BE49-F238E27FC236}">
                  <a16:creationId xmlns:a16="http://schemas.microsoft.com/office/drawing/2014/main" id="{232170C0-7B0C-0E56-77BC-9DD01E20700F}"/>
                </a:ext>
              </a:extLst>
            </p:cNvPr>
            <p:cNvSpPr/>
            <p:nvPr/>
          </p:nvSpPr>
          <p:spPr>
            <a:xfrm>
              <a:off x="1404703" y="4261277"/>
              <a:ext cx="995680" cy="275590"/>
            </a:xfrm>
            <a:custGeom>
              <a:avLst/>
              <a:gdLst/>
              <a:ahLst/>
              <a:cxnLst/>
              <a:rect l="l" t="t" r="r" b="b"/>
              <a:pathLst>
                <a:path w="995680" h="275589">
                  <a:moveTo>
                    <a:pt x="92329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203301"/>
                  </a:lnTo>
                  <a:lnTo>
                    <a:pt x="5657" y="231326"/>
                  </a:lnTo>
                  <a:lnTo>
                    <a:pt x="21086" y="254211"/>
                  </a:lnTo>
                  <a:lnTo>
                    <a:pt x="43971" y="269640"/>
                  </a:lnTo>
                  <a:lnTo>
                    <a:pt x="71996" y="275297"/>
                  </a:lnTo>
                  <a:lnTo>
                    <a:pt x="923290" y="275297"/>
                  </a:lnTo>
                  <a:lnTo>
                    <a:pt x="951322" y="269640"/>
                  </a:lnTo>
                  <a:lnTo>
                    <a:pt x="974210" y="254211"/>
                  </a:lnTo>
                  <a:lnTo>
                    <a:pt x="989641" y="231326"/>
                  </a:lnTo>
                  <a:lnTo>
                    <a:pt x="995298" y="203301"/>
                  </a:lnTo>
                  <a:lnTo>
                    <a:pt x="995298" y="71996"/>
                  </a:lnTo>
                  <a:lnTo>
                    <a:pt x="989641" y="43971"/>
                  </a:lnTo>
                  <a:lnTo>
                    <a:pt x="974210" y="21086"/>
                  </a:lnTo>
                  <a:lnTo>
                    <a:pt x="951322" y="5657"/>
                  </a:lnTo>
                  <a:lnTo>
                    <a:pt x="9232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070"/>
            </a:p>
          </p:txBody>
        </p:sp>
      </p:grpSp>
      <p:sp>
        <p:nvSpPr>
          <p:cNvPr id="81" name="object 74">
            <a:extLst>
              <a:ext uri="{FF2B5EF4-FFF2-40B4-BE49-F238E27FC236}">
                <a16:creationId xmlns:a16="http://schemas.microsoft.com/office/drawing/2014/main" id="{CEDBA2E5-F206-AF10-621F-2F66B0605686}"/>
              </a:ext>
            </a:extLst>
          </p:cNvPr>
          <p:cNvSpPr txBox="1"/>
          <p:nvPr/>
        </p:nvSpPr>
        <p:spPr>
          <a:xfrm>
            <a:off x="1493487" y="4748538"/>
            <a:ext cx="940174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21" dirty="0">
                <a:solidFill>
                  <a:srgbClr val="009DBC"/>
                </a:solidFill>
                <a:latin typeface="Arial"/>
                <a:cs typeface="Arial"/>
              </a:rPr>
              <a:t>TRATTATIVE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82" name="object 75">
            <a:extLst>
              <a:ext uri="{FF2B5EF4-FFF2-40B4-BE49-F238E27FC236}">
                <a16:creationId xmlns:a16="http://schemas.microsoft.com/office/drawing/2014/main" id="{4C15A3E3-D0E9-1C33-E91C-8F6456E933FC}"/>
              </a:ext>
            </a:extLst>
          </p:cNvPr>
          <p:cNvGrpSpPr/>
          <p:nvPr/>
        </p:nvGrpSpPr>
        <p:grpSpPr>
          <a:xfrm>
            <a:off x="1425236" y="4699616"/>
            <a:ext cx="5808401" cy="641523"/>
            <a:chOff x="1398353" y="4254927"/>
            <a:chExt cx="5421630" cy="598805"/>
          </a:xfrm>
        </p:grpSpPr>
        <p:sp>
          <p:nvSpPr>
            <p:cNvPr id="83" name="object 76">
              <a:extLst>
                <a:ext uri="{FF2B5EF4-FFF2-40B4-BE49-F238E27FC236}">
                  <a16:creationId xmlns:a16="http://schemas.microsoft.com/office/drawing/2014/main" id="{BE196BE2-D6B0-FE17-9FF0-4AFEE290AF50}"/>
                </a:ext>
              </a:extLst>
            </p:cNvPr>
            <p:cNvSpPr/>
            <p:nvPr/>
          </p:nvSpPr>
          <p:spPr>
            <a:xfrm>
              <a:off x="1404703" y="4261277"/>
              <a:ext cx="995680" cy="275590"/>
            </a:xfrm>
            <a:custGeom>
              <a:avLst/>
              <a:gdLst/>
              <a:ahLst/>
              <a:cxnLst/>
              <a:rect l="l" t="t" r="r" b="b"/>
              <a:pathLst>
                <a:path w="995680" h="27558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203301"/>
                  </a:lnTo>
                  <a:lnTo>
                    <a:pt x="5657" y="231326"/>
                  </a:lnTo>
                  <a:lnTo>
                    <a:pt x="21086" y="254211"/>
                  </a:lnTo>
                  <a:lnTo>
                    <a:pt x="43971" y="269640"/>
                  </a:lnTo>
                  <a:lnTo>
                    <a:pt x="71996" y="275297"/>
                  </a:lnTo>
                  <a:lnTo>
                    <a:pt x="923290" y="275297"/>
                  </a:lnTo>
                  <a:lnTo>
                    <a:pt x="951322" y="269640"/>
                  </a:lnTo>
                  <a:lnTo>
                    <a:pt x="974210" y="254211"/>
                  </a:lnTo>
                  <a:lnTo>
                    <a:pt x="989641" y="231326"/>
                  </a:lnTo>
                  <a:lnTo>
                    <a:pt x="995298" y="203301"/>
                  </a:lnTo>
                  <a:lnTo>
                    <a:pt x="995298" y="71996"/>
                  </a:lnTo>
                  <a:lnTo>
                    <a:pt x="989641" y="43971"/>
                  </a:lnTo>
                  <a:lnTo>
                    <a:pt x="974210" y="21086"/>
                  </a:lnTo>
                  <a:lnTo>
                    <a:pt x="951322" y="5657"/>
                  </a:lnTo>
                  <a:lnTo>
                    <a:pt x="923290" y="0"/>
                  </a:lnTo>
                  <a:lnTo>
                    <a:pt x="71996" y="0"/>
                  </a:lnTo>
                  <a:close/>
                </a:path>
              </a:pathLst>
            </a:custGeom>
            <a:ln w="12699">
              <a:solidFill>
                <a:srgbClr val="AF2A30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84" name="object 77">
              <a:extLst>
                <a:ext uri="{FF2B5EF4-FFF2-40B4-BE49-F238E27FC236}">
                  <a16:creationId xmlns:a16="http://schemas.microsoft.com/office/drawing/2014/main" id="{3AFA4425-7DBB-D061-D902-130899E0C198}"/>
                </a:ext>
              </a:extLst>
            </p:cNvPr>
            <p:cNvSpPr/>
            <p:nvPr/>
          </p:nvSpPr>
          <p:spPr>
            <a:xfrm>
              <a:off x="5784574" y="4699753"/>
              <a:ext cx="1002665" cy="84455"/>
            </a:xfrm>
            <a:custGeom>
              <a:avLst/>
              <a:gdLst/>
              <a:ahLst/>
              <a:cxnLst/>
              <a:rect l="l" t="t" r="r" b="b"/>
              <a:pathLst>
                <a:path w="1002665" h="84454">
                  <a:moveTo>
                    <a:pt x="0" y="82778"/>
                  </a:moveTo>
                  <a:lnTo>
                    <a:pt x="0" y="36004"/>
                  </a:lnTo>
                  <a:lnTo>
                    <a:pt x="2828" y="21988"/>
                  </a:lnTo>
                  <a:lnTo>
                    <a:pt x="10544" y="10544"/>
                  </a:lnTo>
                  <a:lnTo>
                    <a:pt x="21988" y="2828"/>
                  </a:lnTo>
                  <a:lnTo>
                    <a:pt x="36004" y="0"/>
                  </a:lnTo>
                  <a:lnTo>
                    <a:pt x="966495" y="0"/>
                  </a:lnTo>
                  <a:lnTo>
                    <a:pt x="980511" y="2828"/>
                  </a:lnTo>
                  <a:lnTo>
                    <a:pt x="991955" y="10544"/>
                  </a:lnTo>
                  <a:lnTo>
                    <a:pt x="999670" y="21988"/>
                  </a:lnTo>
                  <a:lnTo>
                    <a:pt x="1002499" y="36004"/>
                  </a:lnTo>
                  <a:lnTo>
                    <a:pt x="1002499" y="84124"/>
                  </a:lnTo>
                </a:path>
              </a:pathLst>
            </a:custGeom>
            <a:ln w="12699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pic>
          <p:nvPicPr>
            <p:cNvPr id="85" name="object 78">
              <a:extLst>
                <a:ext uri="{FF2B5EF4-FFF2-40B4-BE49-F238E27FC236}">
                  <a16:creationId xmlns:a16="http://schemas.microsoft.com/office/drawing/2014/main" id="{13AF3B66-DFCF-E0B1-A12D-B11320C3F06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2164" y="4762848"/>
              <a:ext cx="64820" cy="89052"/>
            </a:xfrm>
            <a:prstGeom prst="rect">
              <a:avLst/>
            </a:prstGeom>
          </p:spPr>
        </p:pic>
        <p:pic>
          <p:nvPicPr>
            <p:cNvPr id="86" name="object 79">
              <a:extLst>
                <a:ext uri="{FF2B5EF4-FFF2-40B4-BE49-F238E27FC236}">
                  <a16:creationId xmlns:a16="http://schemas.microsoft.com/office/drawing/2014/main" id="{F1EC2066-DCD8-1FDB-DB39-05254B72690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54664" y="4764197"/>
              <a:ext cx="64820" cy="89052"/>
            </a:xfrm>
            <a:prstGeom prst="rect">
              <a:avLst/>
            </a:prstGeom>
          </p:spPr>
        </p:pic>
      </p:grpSp>
      <p:sp>
        <p:nvSpPr>
          <p:cNvPr id="87" name="object 80">
            <a:extLst>
              <a:ext uri="{FF2B5EF4-FFF2-40B4-BE49-F238E27FC236}">
                <a16:creationId xmlns:a16="http://schemas.microsoft.com/office/drawing/2014/main" id="{C6BF6ABB-70AE-12A6-1650-099DB864FAE5}"/>
              </a:ext>
            </a:extLst>
          </p:cNvPr>
          <p:cNvSpPr txBox="1"/>
          <p:nvPr/>
        </p:nvSpPr>
        <p:spPr>
          <a:xfrm>
            <a:off x="2855946" y="6293194"/>
            <a:ext cx="895277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ESSENZIALI</a:t>
            </a:r>
            <a:endParaRPr sz="1178">
              <a:latin typeface="Arial"/>
              <a:cs typeface="Arial"/>
            </a:endParaRPr>
          </a:p>
        </p:txBody>
      </p:sp>
      <p:sp>
        <p:nvSpPr>
          <p:cNvPr id="88" name="object 81">
            <a:extLst>
              <a:ext uri="{FF2B5EF4-FFF2-40B4-BE49-F238E27FC236}">
                <a16:creationId xmlns:a16="http://schemas.microsoft.com/office/drawing/2014/main" id="{9392B867-B2BB-8852-8746-27702A1CD203}"/>
              </a:ext>
            </a:extLst>
          </p:cNvPr>
          <p:cNvSpPr/>
          <p:nvPr/>
        </p:nvSpPr>
        <p:spPr>
          <a:xfrm>
            <a:off x="2792534" y="6267275"/>
            <a:ext cx="1027933" cy="262597"/>
          </a:xfrm>
          <a:custGeom>
            <a:avLst/>
            <a:gdLst/>
            <a:ahLst/>
            <a:cxnLst/>
            <a:rect l="l" t="t" r="r" b="b"/>
            <a:pathLst>
              <a:path w="959485" h="245110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73050"/>
                </a:lnTo>
                <a:lnTo>
                  <a:pt x="5657" y="201076"/>
                </a:lnTo>
                <a:lnTo>
                  <a:pt x="21086" y="223966"/>
                </a:lnTo>
                <a:lnTo>
                  <a:pt x="43971" y="239399"/>
                </a:lnTo>
                <a:lnTo>
                  <a:pt x="71996" y="245059"/>
                </a:lnTo>
                <a:lnTo>
                  <a:pt x="887298" y="245059"/>
                </a:lnTo>
                <a:lnTo>
                  <a:pt x="915322" y="239399"/>
                </a:lnTo>
                <a:lnTo>
                  <a:pt x="938207" y="223966"/>
                </a:lnTo>
                <a:lnTo>
                  <a:pt x="953636" y="201076"/>
                </a:lnTo>
                <a:lnTo>
                  <a:pt x="959294" y="173050"/>
                </a:lnTo>
                <a:lnTo>
                  <a:pt x="959294" y="71996"/>
                </a:lnTo>
                <a:lnTo>
                  <a:pt x="953636" y="43971"/>
                </a:lnTo>
                <a:lnTo>
                  <a:pt x="938207" y="21086"/>
                </a:lnTo>
                <a:lnTo>
                  <a:pt x="915322" y="5657"/>
                </a:lnTo>
                <a:lnTo>
                  <a:pt x="887298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89" name="object 82">
            <a:extLst>
              <a:ext uri="{FF2B5EF4-FFF2-40B4-BE49-F238E27FC236}">
                <a16:creationId xmlns:a16="http://schemas.microsoft.com/office/drawing/2014/main" id="{D1908546-7D93-798F-2BE8-FB5E92DBF5B8}"/>
              </a:ext>
            </a:extLst>
          </p:cNvPr>
          <p:cNvSpPr txBox="1"/>
          <p:nvPr/>
        </p:nvSpPr>
        <p:spPr>
          <a:xfrm>
            <a:off x="5655202" y="5366053"/>
            <a:ext cx="914323" cy="381055"/>
          </a:xfrm>
          <a:prstGeom prst="rect">
            <a:avLst/>
          </a:prstGeom>
        </p:spPr>
        <p:txBody>
          <a:bodyPr vert="horz" wrap="square" lIns="0" tIns="21770" rIns="0" bIns="0" rtlCol="0">
            <a:spAutoFit/>
          </a:bodyPr>
          <a:lstStyle/>
          <a:p>
            <a:pPr marL="13607" marR="5442" indent="167329">
              <a:lnSpc>
                <a:spcPts val="1393"/>
              </a:lnSpc>
              <a:spcBef>
                <a:spcPts val="171"/>
              </a:spcBef>
            </a:pP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obblighi</a:t>
            </a:r>
            <a:r>
              <a:rPr sz="1178" dirty="0">
                <a:solidFill>
                  <a:srgbClr val="231F20"/>
                </a:solidFill>
                <a:latin typeface="Arial"/>
                <a:cs typeface="Arial"/>
              </a:rPr>
              <a:t> del</a:t>
            </a:r>
            <a:r>
              <a:rPr sz="1178" spc="-2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venditore</a:t>
            </a:r>
            <a:endParaRPr sz="1178">
              <a:latin typeface="Arial"/>
              <a:cs typeface="Arial"/>
            </a:endParaRPr>
          </a:p>
        </p:txBody>
      </p:sp>
      <p:sp>
        <p:nvSpPr>
          <p:cNvPr id="90" name="object 83">
            <a:extLst>
              <a:ext uri="{FF2B5EF4-FFF2-40B4-BE49-F238E27FC236}">
                <a16:creationId xmlns:a16="http://schemas.microsoft.com/office/drawing/2014/main" id="{C3FC9537-2EC3-672E-D513-B2C3691CDF78}"/>
              </a:ext>
            </a:extLst>
          </p:cNvPr>
          <p:cNvSpPr/>
          <p:nvPr/>
        </p:nvSpPr>
        <p:spPr>
          <a:xfrm>
            <a:off x="5615722" y="5354521"/>
            <a:ext cx="995959" cy="410901"/>
          </a:xfrm>
          <a:custGeom>
            <a:avLst/>
            <a:gdLst/>
            <a:ahLst/>
            <a:cxnLst/>
            <a:rect l="l" t="t" r="r" b="b"/>
            <a:pathLst>
              <a:path w="929639" h="38353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11302"/>
                </a:lnTo>
                <a:lnTo>
                  <a:pt x="5657" y="339327"/>
                </a:lnTo>
                <a:lnTo>
                  <a:pt x="21086" y="362211"/>
                </a:lnTo>
                <a:lnTo>
                  <a:pt x="43971" y="377641"/>
                </a:lnTo>
                <a:lnTo>
                  <a:pt x="71996" y="383298"/>
                </a:lnTo>
                <a:lnTo>
                  <a:pt x="857643" y="383298"/>
                </a:lnTo>
                <a:lnTo>
                  <a:pt x="885668" y="377641"/>
                </a:lnTo>
                <a:lnTo>
                  <a:pt x="908553" y="362211"/>
                </a:lnTo>
                <a:lnTo>
                  <a:pt x="923982" y="339327"/>
                </a:lnTo>
                <a:lnTo>
                  <a:pt x="929639" y="311302"/>
                </a:lnTo>
                <a:lnTo>
                  <a:pt x="929639" y="71996"/>
                </a:lnTo>
                <a:lnTo>
                  <a:pt x="923982" y="43971"/>
                </a:lnTo>
                <a:lnTo>
                  <a:pt x="908553" y="21086"/>
                </a:lnTo>
                <a:lnTo>
                  <a:pt x="885668" y="5657"/>
                </a:lnTo>
                <a:lnTo>
                  <a:pt x="857643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C36A57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91" name="object 84">
            <a:extLst>
              <a:ext uri="{FF2B5EF4-FFF2-40B4-BE49-F238E27FC236}">
                <a16:creationId xmlns:a16="http://schemas.microsoft.com/office/drawing/2014/main" id="{37742BFC-6ADE-9BA3-1BF3-007233129FFC}"/>
              </a:ext>
            </a:extLst>
          </p:cNvPr>
          <p:cNvSpPr txBox="1"/>
          <p:nvPr/>
        </p:nvSpPr>
        <p:spPr>
          <a:xfrm>
            <a:off x="6748005" y="5366053"/>
            <a:ext cx="1057867" cy="372812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1" algn="ctr">
              <a:lnSpc>
                <a:spcPts val="1402"/>
              </a:lnSpc>
              <a:spcBef>
                <a:spcPts val="107"/>
              </a:spcBef>
            </a:pP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obblighi</a:t>
            </a:r>
            <a:endParaRPr sz="1178">
              <a:latin typeface="Arial"/>
              <a:cs typeface="Arial"/>
            </a:endParaRPr>
          </a:p>
          <a:p>
            <a:pPr algn="ctr">
              <a:lnSpc>
                <a:spcPts val="1402"/>
              </a:lnSpc>
            </a:pPr>
            <a:r>
              <a:rPr sz="1178" dirty="0">
                <a:solidFill>
                  <a:srgbClr val="231F20"/>
                </a:solidFill>
                <a:latin typeface="Arial"/>
                <a:cs typeface="Arial"/>
              </a:rPr>
              <a:t>del</a:t>
            </a:r>
            <a:r>
              <a:rPr sz="1178" spc="-2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78" spc="-10" dirty="0">
                <a:solidFill>
                  <a:srgbClr val="231F20"/>
                </a:solidFill>
                <a:latin typeface="Arial"/>
                <a:cs typeface="Arial"/>
              </a:rPr>
              <a:t>compratore</a:t>
            </a:r>
            <a:endParaRPr sz="1178">
              <a:latin typeface="Arial"/>
              <a:cs typeface="Arial"/>
            </a:endParaRPr>
          </a:p>
        </p:txBody>
      </p:sp>
      <p:grpSp>
        <p:nvGrpSpPr>
          <p:cNvPr id="92" name="object 85">
            <a:extLst>
              <a:ext uri="{FF2B5EF4-FFF2-40B4-BE49-F238E27FC236}">
                <a16:creationId xmlns:a16="http://schemas.microsoft.com/office/drawing/2014/main" id="{6964E3C5-AB73-705C-2BD2-97B5B1ACF441}"/>
              </a:ext>
            </a:extLst>
          </p:cNvPr>
          <p:cNvGrpSpPr/>
          <p:nvPr/>
        </p:nvGrpSpPr>
        <p:grpSpPr>
          <a:xfrm>
            <a:off x="6097369" y="4706418"/>
            <a:ext cx="1783747" cy="1066029"/>
            <a:chOff x="5759378" y="4261277"/>
            <a:chExt cx="1664970" cy="995044"/>
          </a:xfrm>
        </p:grpSpPr>
        <p:sp>
          <p:nvSpPr>
            <p:cNvPr id="93" name="object 86">
              <a:extLst>
                <a:ext uri="{FF2B5EF4-FFF2-40B4-BE49-F238E27FC236}">
                  <a16:creationId xmlns:a16="http://schemas.microsoft.com/office/drawing/2014/main" id="{D01062EB-D9E0-B21B-D780-C8ECE521CC3F}"/>
                </a:ext>
              </a:extLst>
            </p:cNvPr>
            <p:cNvSpPr/>
            <p:nvPr/>
          </p:nvSpPr>
          <p:spPr>
            <a:xfrm>
              <a:off x="6314203" y="4866224"/>
              <a:ext cx="1103630" cy="383540"/>
            </a:xfrm>
            <a:custGeom>
              <a:avLst/>
              <a:gdLst/>
              <a:ahLst/>
              <a:cxnLst/>
              <a:rect l="l" t="t" r="r" b="b"/>
              <a:pathLst>
                <a:path w="1103629" h="38353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311302"/>
                  </a:lnTo>
                  <a:lnTo>
                    <a:pt x="5657" y="339327"/>
                  </a:lnTo>
                  <a:lnTo>
                    <a:pt x="21086" y="362211"/>
                  </a:lnTo>
                  <a:lnTo>
                    <a:pt x="43971" y="377641"/>
                  </a:lnTo>
                  <a:lnTo>
                    <a:pt x="71996" y="383298"/>
                  </a:lnTo>
                  <a:lnTo>
                    <a:pt x="1031290" y="383298"/>
                  </a:lnTo>
                  <a:lnTo>
                    <a:pt x="1059322" y="377641"/>
                  </a:lnTo>
                  <a:lnTo>
                    <a:pt x="1082211" y="362211"/>
                  </a:lnTo>
                  <a:lnTo>
                    <a:pt x="1097641" y="339327"/>
                  </a:lnTo>
                  <a:lnTo>
                    <a:pt x="1103299" y="311302"/>
                  </a:lnTo>
                  <a:lnTo>
                    <a:pt x="1103299" y="71996"/>
                  </a:lnTo>
                  <a:lnTo>
                    <a:pt x="1097641" y="43971"/>
                  </a:lnTo>
                  <a:lnTo>
                    <a:pt x="1082211" y="21086"/>
                  </a:lnTo>
                  <a:lnTo>
                    <a:pt x="1059322" y="5657"/>
                  </a:lnTo>
                  <a:lnTo>
                    <a:pt x="1031290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C36A57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94" name="object 87">
              <a:extLst>
                <a:ext uri="{FF2B5EF4-FFF2-40B4-BE49-F238E27FC236}">
                  <a16:creationId xmlns:a16="http://schemas.microsoft.com/office/drawing/2014/main" id="{42D8AE51-E98B-C2D0-96F5-4E5FDAF1F8B6}"/>
                </a:ext>
              </a:extLst>
            </p:cNvPr>
            <p:cNvSpPr/>
            <p:nvPr/>
          </p:nvSpPr>
          <p:spPr>
            <a:xfrm>
              <a:off x="6293025" y="4311450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9044"/>
                  </a:lnTo>
                </a:path>
              </a:pathLst>
            </a:custGeom>
            <a:ln w="12700">
              <a:solidFill>
                <a:srgbClr val="4D6A84"/>
              </a:solidFill>
            </a:ln>
          </p:spPr>
          <p:txBody>
            <a:bodyPr wrap="square" lIns="0" tIns="0" rIns="0" bIns="0" rtlCol="0"/>
            <a:lstStyle/>
            <a:p>
              <a:endParaRPr sz="2070"/>
            </a:p>
          </p:txBody>
        </p:sp>
        <p:sp>
          <p:nvSpPr>
            <p:cNvPr id="95" name="object 88">
              <a:extLst>
                <a:ext uri="{FF2B5EF4-FFF2-40B4-BE49-F238E27FC236}">
                  <a16:creationId xmlns:a16="http://schemas.microsoft.com/office/drawing/2014/main" id="{D8CFEDB6-3DE4-8053-C900-BFE0A604C9E5}"/>
                </a:ext>
              </a:extLst>
            </p:cNvPr>
            <p:cNvSpPr/>
            <p:nvPr/>
          </p:nvSpPr>
          <p:spPr>
            <a:xfrm>
              <a:off x="5759378" y="4261277"/>
              <a:ext cx="1067435" cy="275590"/>
            </a:xfrm>
            <a:custGeom>
              <a:avLst/>
              <a:gdLst/>
              <a:ahLst/>
              <a:cxnLst/>
              <a:rect l="l" t="t" r="r" b="b"/>
              <a:pathLst>
                <a:path w="1067434" h="275589">
                  <a:moveTo>
                    <a:pt x="995298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203301"/>
                  </a:lnTo>
                  <a:lnTo>
                    <a:pt x="5657" y="231326"/>
                  </a:lnTo>
                  <a:lnTo>
                    <a:pt x="21086" y="254211"/>
                  </a:lnTo>
                  <a:lnTo>
                    <a:pt x="43971" y="269640"/>
                  </a:lnTo>
                  <a:lnTo>
                    <a:pt x="71996" y="275297"/>
                  </a:lnTo>
                  <a:lnTo>
                    <a:pt x="995298" y="275297"/>
                  </a:lnTo>
                  <a:lnTo>
                    <a:pt x="1023323" y="269640"/>
                  </a:lnTo>
                  <a:lnTo>
                    <a:pt x="1046208" y="254211"/>
                  </a:lnTo>
                  <a:lnTo>
                    <a:pt x="1061637" y="231326"/>
                  </a:lnTo>
                  <a:lnTo>
                    <a:pt x="1067295" y="203301"/>
                  </a:lnTo>
                  <a:lnTo>
                    <a:pt x="1067295" y="71996"/>
                  </a:lnTo>
                  <a:lnTo>
                    <a:pt x="1061637" y="43971"/>
                  </a:lnTo>
                  <a:lnTo>
                    <a:pt x="1046208" y="21086"/>
                  </a:lnTo>
                  <a:lnTo>
                    <a:pt x="1023323" y="5657"/>
                  </a:lnTo>
                  <a:lnTo>
                    <a:pt x="9952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070"/>
            </a:p>
          </p:txBody>
        </p:sp>
      </p:grpSp>
      <p:sp>
        <p:nvSpPr>
          <p:cNvPr id="96" name="object 89">
            <a:extLst>
              <a:ext uri="{FF2B5EF4-FFF2-40B4-BE49-F238E27FC236}">
                <a16:creationId xmlns:a16="http://schemas.microsoft.com/office/drawing/2014/main" id="{A3138411-E912-F7BD-4404-799680D4C26E}"/>
              </a:ext>
            </a:extLst>
          </p:cNvPr>
          <p:cNvSpPr txBox="1"/>
          <p:nvPr/>
        </p:nvSpPr>
        <p:spPr>
          <a:xfrm>
            <a:off x="6179282" y="4748538"/>
            <a:ext cx="980990" cy="195007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>
              <a:spcBef>
                <a:spcPts val="107"/>
              </a:spcBef>
            </a:pPr>
            <a:r>
              <a:rPr sz="1178" b="1" spc="-21" dirty="0">
                <a:solidFill>
                  <a:srgbClr val="009DBC"/>
                </a:solidFill>
                <a:latin typeface="Arial"/>
                <a:cs typeface="Arial"/>
              </a:rPr>
              <a:t>ESECUZIONE</a:t>
            </a:r>
            <a:endParaRPr sz="1178">
              <a:latin typeface="Arial"/>
              <a:cs typeface="Arial"/>
            </a:endParaRPr>
          </a:p>
        </p:txBody>
      </p:sp>
      <p:sp>
        <p:nvSpPr>
          <p:cNvPr id="97" name="object 90">
            <a:extLst>
              <a:ext uri="{FF2B5EF4-FFF2-40B4-BE49-F238E27FC236}">
                <a16:creationId xmlns:a16="http://schemas.microsoft.com/office/drawing/2014/main" id="{76E4B945-391A-FDCC-2A1A-C6DC39BF3180}"/>
              </a:ext>
            </a:extLst>
          </p:cNvPr>
          <p:cNvSpPr/>
          <p:nvPr/>
        </p:nvSpPr>
        <p:spPr>
          <a:xfrm>
            <a:off x="6097369" y="4706417"/>
            <a:ext cx="1143585" cy="295250"/>
          </a:xfrm>
          <a:custGeom>
            <a:avLst/>
            <a:gdLst/>
            <a:ahLst/>
            <a:cxnLst/>
            <a:rect l="l" t="t" r="r" b="b"/>
            <a:pathLst>
              <a:path w="1067434" h="27558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03301"/>
                </a:lnTo>
                <a:lnTo>
                  <a:pt x="5657" y="231326"/>
                </a:lnTo>
                <a:lnTo>
                  <a:pt x="21086" y="254211"/>
                </a:lnTo>
                <a:lnTo>
                  <a:pt x="43971" y="269640"/>
                </a:lnTo>
                <a:lnTo>
                  <a:pt x="71996" y="275297"/>
                </a:lnTo>
                <a:lnTo>
                  <a:pt x="995298" y="275297"/>
                </a:lnTo>
                <a:lnTo>
                  <a:pt x="1023323" y="269640"/>
                </a:lnTo>
                <a:lnTo>
                  <a:pt x="1046208" y="254211"/>
                </a:lnTo>
                <a:lnTo>
                  <a:pt x="1061637" y="231326"/>
                </a:lnTo>
                <a:lnTo>
                  <a:pt x="1067295" y="203301"/>
                </a:lnTo>
                <a:lnTo>
                  <a:pt x="1067295" y="71996"/>
                </a:lnTo>
                <a:lnTo>
                  <a:pt x="1061637" y="43971"/>
                </a:lnTo>
                <a:lnTo>
                  <a:pt x="1046208" y="21086"/>
                </a:lnTo>
                <a:lnTo>
                  <a:pt x="1023323" y="5657"/>
                </a:lnTo>
                <a:lnTo>
                  <a:pt x="995298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98" name="object 91">
            <a:extLst>
              <a:ext uri="{FF2B5EF4-FFF2-40B4-BE49-F238E27FC236}">
                <a16:creationId xmlns:a16="http://schemas.microsoft.com/office/drawing/2014/main" id="{83E09990-E0BB-7336-03B2-64195B94F24D}"/>
              </a:ext>
            </a:extLst>
          </p:cNvPr>
          <p:cNvSpPr/>
          <p:nvPr/>
        </p:nvSpPr>
        <p:spPr>
          <a:xfrm>
            <a:off x="1246847" y="1747494"/>
            <a:ext cx="1388492" cy="424507"/>
          </a:xfrm>
          <a:custGeom>
            <a:avLst/>
            <a:gdLst/>
            <a:ahLst/>
            <a:cxnLst/>
            <a:rect l="l" t="t" r="r" b="b"/>
            <a:pathLst>
              <a:path w="1296035" h="396239">
                <a:moveTo>
                  <a:pt x="1098003" y="0"/>
                </a:moveTo>
                <a:lnTo>
                  <a:pt x="198005" y="0"/>
                </a:lnTo>
                <a:lnTo>
                  <a:pt x="152607" y="5229"/>
                </a:lnTo>
                <a:lnTo>
                  <a:pt x="110931" y="20124"/>
                </a:lnTo>
                <a:lnTo>
                  <a:pt x="74166" y="43497"/>
                </a:lnTo>
                <a:lnTo>
                  <a:pt x="43502" y="74159"/>
                </a:lnTo>
                <a:lnTo>
                  <a:pt x="20127" y="110921"/>
                </a:lnTo>
                <a:lnTo>
                  <a:pt x="5229" y="152595"/>
                </a:lnTo>
                <a:lnTo>
                  <a:pt x="0" y="197993"/>
                </a:lnTo>
                <a:lnTo>
                  <a:pt x="5229" y="243395"/>
                </a:lnTo>
                <a:lnTo>
                  <a:pt x="20127" y="285072"/>
                </a:lnTo>
                <a:lnTo>
                  <a:pt x="43502" y="321837"/>
                </a:lnTo>
                <a:lnTo>
                  <a:pt x="74166" y="352500"/>
                </a:lnTo>
                <a:lnTo>
                  <a:pt x="110931" y="375873"/>
                </a:lnTo>
                <a:lnTo>
                  <a:pt x="152607" y="390769"/>
                </a:lnTo>
                <a:lnTo>
                  <a:pt x="198005" y="395998"/>
                </a:lnTo>
                <a:lnTo>
                  <a:pt x="1098003" y="395998"/>
                </a:lnTo>
                <a:lnTo>
                  <a:pt x="1143406" y="390769"/>
                </a:lnTo>
                <a:lnTo>
                  <a:pt x="1185083" y="375873"/>
                </a:lnTo>
                <a:lnTo>
                  <a:pt x="1221848" y="352500"/>
                </a:lnTo>
                <a:lnTo>
                  <a:pt x="1252511" y="321837"/>
                </a:lnTo>
                <a:lnTo>
                  <a:pt x="1275884" y="285072"/>
                </a:lnTo>
                <a:lnTo>
                  <a:pt x="1290780" y="243395"/>
                </a:lnTo>
                <a:lnTo>
                  <a:pt x="1296009" y="197993"/>
                </a:lnTo>
                <a:lnTo>
                  <a:pt x="1290780" y="152595"/>
                </a:lnTo>
                <a:lnTo>
                  <a:pt x="1275884" y="110921"/>
                </a:lnTo>
                <a:lnTo>
                  <a:pt x="1252511" y="74159"/>
                </a:lnTo>
                <a:lnTo>
                  <a:pt x="1221848" y="43497"/>
                </a:lnTo>
                <a:lnTo>
                  <a:pt x="1185083" y="20124"/>
                </a:lnTo>
                <a:lnTo>
                  <a:pt x="1143406" y="5229"/>
                </a:lnTo>
                <a:lnTo>
                  <a:pt x="1098003" y="0"/>
                </a:lnTo>
                <a:close/>
              </a:path>
            </a:pathLst>
          </a:custGeom>
          <a:solidFill>
            <a:srgbClr val="AF2A30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99" name="object 92">
            <a:extLst>
              <a:ext uri="{FF2B5EF4-FFF2-40B4-BE49-F238E27FC236}">
                <a16:creationId xmlns:a16="http://schemas.microsoft.com/office/drawing/2014/main" id="{D367F72F-4E8F-C5AB-22CB-8BB4A37E8495}"/>
              </a:ext>
            </a:extLst>
          </p:cNvPr>
          <p:cNvSpPr txBox="1"/>
          <p:nvPr/>
        </p:nvSpPr>
        <p:spPr>
          <a:xfrm>
            <a:off x="1375875" y="1765833"/>
            <a:ext cx="1117733" cy="381055"/>
          </a:xfrm>
          <a:prstGeom prst="rect">
            <a:avLst/>
          </a:prstGeom>
        </p:spPr>
        <p:txBody>
          <a:bodyPr vert="horz" wrap="square" lIns="0" tIns="21770" rIns="0" bIns="0" rtlCol="0">
            <a:spAutoFit/>
          </a:bodyPr>
          <a:lstStyle/>
          <a:p>
            <a:pPr marL="13607" marR="5442" indent="219026">
              <a:lnSpc>
                <a:spcPts val="1393"/>
              </a:lnSpc>
              <a:spcBef>
                <a:spcPts val="171"/>
              </a:spcBef>
            </a:pPr>
            <a:r>
              <a:rPr sz="1178" b="1" spc="-10" dirty="0">
                <a:solidFill>
                  <a:srgbClr val="FFFFFF"/>
                </a:solidFill>
                <a:latin typeface="Arial"/>
                <a:cs typeface="Arial"/>
              </a:rPr>
              <a:t>AZIENDE COMMERCIALI</a:t>
            </a:r>
            <a:endParaRPr sz="1178">
              <a:latin typeface="Arial"/>
              <a:cs typeface="Arial"/>
            </a:endParaRPr>
          </a:p>
        </p:txBody>
      </p:sp>
      <p:sp>
        <p:nvSpPr>
          <p:cNvPr id="100" name="object 93">
            <a:extLst>
              <a:ext uri="{FF2B5EF4-FFF2-40B4-BE49-F238E27FC236}">
                <a16:creationId xmlns:a16="http://schemas.microsoft.com/office/drawing/2014/main" id="{7F9510EF-3F65-114D-0CB9-FF7227EECA22}"/>
              </a:ext>
            </a:extLst>
          </p:cNvPr>
          <p:cNvSpPr/>
          <p:nvPr/>
        </p:nvSpPr>
        <p:spPr>
          <a:xfrm>
            <a:off x="3738355" y="3272558"/>
            <a:ext cx="1813000" cy="424507"/>
          </a:xfrm>
          <a:custGeom>
            <a:avLst/>
            <a:gdLst/>
            <a:ahLst/>
            <a:cxnLst/>
            <a:rect l="l" t="t" r="r" b="b"/>
            <a:pathLst>
              <a:path w="1692275" h="396239">
                <a:moveTo>
                  <a:pt x="1494002" y="0"/>
                </a:moveTo>
                <a:lnTo>
                  <a:pt x="198005" y="0"/>
                </a:lnTo>
                <a:lnTo>
                  <a:pt x="152607" y="5229"/>
                </a:lnTo>
                <a:lnTo>
                  <a:pt x="110931" y="20124"/>
                </a:lnTo>
                <a:lnTo>
                  <a:pt x="74166" y="43497"/>
                </a:lnTo>
                <a:lnTo>
                  <a:pt x="43502" y="74159"/>
                </a:lnTo>
                <a:lnTo>
                  <a:pt x="20127" y="110921"/>
                </a:lnTo>
                <a:lnTo>
                  <a:pt x="5229" y="152595"/>
                </a:lnTo>
                <a:lnTo>
                  <a:pt x="0" y="197993"/>
                </a:lnTo>
                <a:lnTo>
                  <a:pt x="5229" y="243395"/>
                </a:lnTo>
                <a:lnTo>
                  <a:pt x="20127" y="285072"/>
                </a:lnTo>
                <a:lnTo>
                  <a:pt x="43502" y="321837"/>
                </a:lnTo>
                <a:lnTo>
                  <a:pt x="74166" y="352500"/>
                </a:lnTo>
                <a:lnTo>
                  <a:pt x="110931" y="375873"/>
                </a:lnTo>
                <a:lnTo>
                  <a:pt x="152607" y="390769"/>
                </a:lnTo>
                <a:lnTo>
                  <a:pt x="198005" y="395998"/>
                </a:lnTo>
                <a:lnTo>
                  <a:pt x="1494002" y="395998"/>
                </a:lnTo>
                <a:lnTo>
                  <a:pt x="1539404" y="390769"/>
                </a:lnTo>
                <a:lnTo>
                  <a:pt x="1581082" y="375873"/>
                </a:lnTo>
                <a:lnTo>
                  <a:pt x="1617846" y="352500"/>
                </a:lnTo>
                <a:lnTo>
                  <a:pt x="1648509" y="321837"/>
                </a:lnTo>
                <a:lnTo>
                  <a:pt x="1671883" y="285072"/>
                </a:lnTo>
                <a:lnTo>
                  <a:pt x="1686779" y="243395"/>
                </a:lnTo>
                <a:lnTo>
                  <a:pt x="1692008" y="197993"/>
                </a:lnTo>
                <a:lnTo>
                  <a:pt x="1686779" y="152595"/>
                </a:lnTo>
                <a:lnTo>
                  <a:pt x="1671883" y="110921"/>
                </a:lnTo>
                <a:lnTo>
                  <a:pt x="1648509" y="74159"/>
                </a:lnTo>
                <a:lnTo>
                  <a:pt x="1617846" y="43497"/>
                </a:lnTo>
                <a:lnTo>
                  <a:pt x="1581082" y="20124"/>
                </a:lnTo>
                <a:lnTo>
                  <a:pt x="1539404" y="5229"/>
                </a:lnTo>
                <a:lnTo>
                  <a:pt x="1494002" y="0"/>
                </a:lnTo>
                <a:close/>
              </a:path>
            </a:pathLst>
          </a:custGeom>
          <a:solidFill>
            <a:srgbClr val="AF2A30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01" name="object 94">
            <a:extLst>
              <a:ext uri="{FF2B5EF4-FFF2-40B4-BE49-F238E27FC236}">
                <a16:creationId xmlns:a16="http://schemas.microsoft.com/office/drawing/2014/main" id="{1FC505C2-722B-C613-628C-1AF19F757891}"/>
              </a:ext>
            </a:extLst>
          </p:cNvPr>
          <p:cNvSpPr txBox="1"/>
          <p:nvPr/>
        </p:nvSpPr>
        <p:spPr>
          <a:xfrm>
            <a:off x="3870089" y="3290893"/>
            <a:ext cx="1532716" cy="372812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algn="ctr">
              <a:lnSpc>
                <a:spcPts val="1402"/>
              </a:lnSpc>
              <a:spcBef>
                <a:spcPts val="107"/>
              </a:spcBef>
            </a:pPr>
            <a:r>
              <a:rPr sz="1178" b="1" spc="-10" dirty="0">
                <a:solidFill>
                  <a:srgbClr val="FFFFFF"/>
                </a:solidFill>
                <a:latin typeface="Arial"/>
                <a:cs typeface="Arial"/>
              </a:rPr>
              <a:t>CONTRATTO</a:t>
            </a:r>
            <a:endParaRPr sz="1178">
              <a:latin typeface="Arial"/>
              <a:cs typeface="Arial"/>
            </a:endParaRPr>
          </a:p>
          <a:p>
            <a:pPr algn="ctr">
              <a:lnSpc>
                <a:spcPts val="1402"/>
              </a:lnSpc>
            </a:pPr>
            <a:r>
              <a:rPr sz="1178" b="1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178" b="1" spc="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78" b="1" spc="-10" dirty="0">
                <a:solidFill>
                  <a:srgbClr val="FFFFFF"/>
                </a:solidFill>
                <a:latin typeface="Arial"/>
                <a:cs typeface="Arial"/>
              </a:rPr>
              <a:t>COMPRAVENDITA</a:t>
            </a:r>
            <a:endParaRPr sz="1178">
              <a:latin typeface="Arial"/>
              <a:cs typeface="Arial"/>
            </a:endParaRPr>
          </a:p>
        </p:txBody>
      </p:sp>
      <p:sp>
        <p:nvSpPr>
          <p:cNvPr id="102" name="object 95">
            <a:extLst>
              <a:ext uri="{FF2B5EF4-FFF2-40B4-BE49-F238E27FC236}">
                <a16:creationId xmlns:a16="http://schemas.microsoft.com/office/drawing/2014/main" id="{669E51C5-EA20-9D6D-B636-C753776BF9E4}"/>
              </a:ext>
            </a:extLst>
          </p:cNvPr>
          <p:cNvSpPr/>
          <p:nvPr/>
        </p:nvSpPr>
        <p:spPr>
          <a:xfrm>
            <a:off x="2855153" y="1644977"/>
            <a:ext cx="1248351" cy="629278"/>
          </a:xfrm>
          <a:custGeom>
            <a:avLst/>
            <a:gdLst/>
            <a:ahLst/>
            <a:cxnLst/>
            <a:rect l="l" t="t" r="r" b="b"/>
            <a:pathLst>
              <a:path w="1165225" h="587375">
                <a:moveTo>
                  <a:pt x="1164602" y="0"/>
                </a:moveTo>
                <a:lnTo>
                  <a:pt x="0" y="0"/>
                </a:lnTo>
                <a:lnTo>
                  <a:pt x="0" y="587375"/>
                </a:lnTo>
                <a:lnTo>
                  <a:pt x="1164602" y="587375"/>
                </a:lnTo>
                <a:lnTo>
                  <a:pt x="1164602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03" name="object 96">
            <a:extLst>
              <a:ext uri="{FF2B5EF4-FFF2-40B4-BE49-F238E27FC236}">
                <a16:creationId xmlns:a16="http://schemas.microsoft.com/office/drawing/2014/main" id="{86E1DADA-E157-E0FE-B45B-51B93051DA38}"/>
              </a:ext>
            </a:extLst>
          </p:cNvPr>
          <p:cNvSpPr txBox="1"/>
          <p:nvPr/>
        </p:nvSpPr>
        <p:spPr>
          <a:xfrm>
            <a:off x="2906524" y="1580350"/>
            <a:ext cx="1145626" cy="712520"/>
          </a:xfrm>
          <a:prstGeom prst="rect">
            <a:avLst/>
          </a:prstGeom>
        </p:spPr>
        <p:txBody>
          <a:bodyPr vert="horz" wrap="square" lIns="0" tIns="13606" rIns="0" bIns="0" rtlCol="0">
            <a:spAutoFit/>
          </a:bodyPr>
          <a:lstStyle/>
          <a:p>
            <a:pPr marL="13607" marR="5442" indent="129919">
              <a:lnSpc>
                <a:spcPct val="108300"/>
              </a:lnSpc>
              <a:spcBef>
                <a:spcPts val="107"/>
              </a:spcBef>
            </a:pP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Chi</a:t>
            </a:r>
            <a:r>
              <a:rPr sz="1071" i="1" spc="37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si</a:t>
            </a:r>
            <a:r>
              <a:rPr sz="1071" i="1" spc="37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occupa </a:t>
            </a: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del</a:t>
            </a:r>
            <a:r>
              <a:rPr sz="1071" i="1" spc="43" dirty="0">
                <a:solidFill>
                  <a:srgbClr val="AF2A42"/>
                </a:solidFill>
                <a:latin typeface="Arial"/>
                <a:cs typeface="Arial"/>
              </a:rPr>
              <a:t> trasferimento</a:t>
            </a:r>
            <a:endParaRPr sz="1071">
              <a:latin typeface="Arial"/>
              <a:cs typeface="Arial"/>
            </a:endParaRPr>
          </a:p>
          <a:p>
            <a:pPr marL="174813" marR="166651" indent="14964">
              <a:lnSpc>
                <a:spcPct val="108300"/>
              </a:lnSpc>
            </a:pP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nello</a:t>
            </a:r>
            <a:r>
              <a:rPr sz="1071" i="1" spc="151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spazio </a:t>
            </a:r>
            <a:r>
              <a:rPr sz="1071" i="1" dirty="0">
                <a:solidFill>
                  <a:srgbClr val="AF2A42"/>
                </a:solidFill>
                <a:latin typeface="Arial"/>
                <a:cs typeface="Arial"/>
              </a:rPr>
              <a:t>e nel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tempo?</a:t>
            </a:r>
            <a:endParaRPr sz="1071">
              <a:latin typeface="Arial"/>
              <a:cs typeface="Arial"/>
            </a:endParaRPr>
          </a:p>
        </p:txBody>
      </p:sp>
      <p:sp>
        <p:nvSpPr>
          <p:cNvPr id="104" name="object 97">
            <a:extLst>
              <a:ext uri="{FF2B5EF4-FFF2-40B4-BE49-F238E27FC236}">
                <a16:creationId xmlns:a16="http://schemas.microsoft.com/office/drawing/2014/main" id="{454A1348-F8DA-AEBC-63E6-AD6C2AA92C10}"/>
              </a:ext>
            </a:extLst>
          </p:cNvPr>
          <p:cNvSpPr txBox="1"/>
          <p:nvPr/>
        </p:nvSpPr>
        <p:spPr>
          <a:xfrm>
            <a:off x="2845508" y="7073442"/>
            <a:ext cx="800713" cy="18333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8368" rIns="0" bIns="0" rtlCol="0">
            <a:spAutoFit/>
          </a:bodyPr>
          <a:lstStyle/>
          <a:p>
            <a:pPr marL="25846">
              <a:spcBef>
                <a:spcPts val="145"/>
              </a:spcBef>
            </a:pPr>
            <a:r>
              <a:rPr sz="1071" i="1" spc="54" dirty="0">
                <a:solidFill>
                  <a:srgbClr val="AF2A42"/>
                </a:solidFill>
                <a:latin typeface="Arial"/>
                <a:cs typeface="Arial"/>
              </a:rPr>
              <a:t>Quali</a:t>
            </a:r>
            <a:r>
              <a:rPr sz="1071" i="1" spc="-37" dirty="0">
                <a:solidFill>
                  <a:srgbClr val="AF2A42"/>
                </a:solidFill>
                <a:latin typeface="Arial"/>
                <a:cs typeface="Arial"/>
              </a:rPr>
              <a:t> </a:t>
            </a:r>
            <a:r>
              <a:rPr sz="1071" i="1" spc="-10" dirty="0">
                <a:solidFill>
                  <a:srgbClr val="AF2A42"/>
                </a:solidFill>
                <a:latin typeface="Arial"/>
                <a:cs typeface="Arial"/>
              </a:rPr>
              <a:t>sono?</a:t>
            </a:r>
            <a:endParaRPr sz="1071">
              <a:latin typeface="Arial"/>
              <a:cs typeface="Arial"/>
            </a:endParaRPr>
          </a:p>
        </p:txBody>
      </p:sp>
      <p:sp>
        <p:nvSpPr>
          <p:cNvPr id="105" name="object 4">
            <a:extLst>
              <a:ext uri="{FF2B5EF4-FFF2-40B4-BE49-F238E27FC236}">
                <a16:creationId xmlns:a16="http://schemas.microsoft.com/office/drawing/2014/main" id="{C25BEEFC-B5A4-8AAE-F4A3-0D1705C707A8}"/>
              </a:ext>
            </a:extLst>
          </p:cNvPr>
          <p:cNvSpPr txBox="1"/>
          <p:nvPr/>
        </p:nvSpPr>
        <p:spPr>
          <a:xfrm>
            <a:off x="5718132" y="1769378"/>
            <a:ext cx="744247" cy="381055"/>
          </a:xfrm>
          <a:prstGeom prst="rect">
            <a:avLst/>
          </a:prstGeom>
        </p:spPr>
        <p:txBody>
          <a:bodyPr vert="horz" wrap="square" lIns="0" tIns="21770" rIns="0" bIns="0" rtlCol="0">
            <a:spAutoFit/>
          </a:bodyPr>
          <a:lstStyle/>
          <a:p>
            <a:pPr marL="13607" marR="5442" indent="80944">
              <a:lnSpc>
                <a:spcPts val="1393"/>
              </a:lnSpc>
              <a:spcBef>
                <a:spcPts val="171"/>
              </a:spcBef>
            </a:pPr>
            <a:r>
              <a:rPr sz="1178" b="1" spc="-10" dirty="0">
                <a:solidFill>
                  <a:srgbClr val="009DBC"/>
                </a:solidFill>
                <a:latin typeface="Arial"/>
                <a:cs typeface="Arial"/>
              </a:rPr>
              <a:t>FIGURE </a:t>
            </a:r>
            <a:r>
              <a:rPr sz="1178" b="1" dirty="0">
                <a:solidFill>
                  <a:srgbClr val="009DBC"/>
                </a:solidFill>
                <a:latin typeface="Arial"/>
                <a:cs typeface="Arial"/>
              </a:rPr>
              <a:t>DI</a:t>
            </a:r>
            <a:r>
              <a:rPr sz="1178" b="1" spc="21" dirty="0">
                <a:solidFill>
                  <a:srgbClr val="009DBC"/>
                </a:solidFill>
                <a:latin typeface="Arial"/>
                <a:cs typeface="Arial"/>
              </a:rPr>
              <a:t> </a:t>
            </a:r>
            <a:r>
              <a:rPr sz="1178" b="1" spc="-31" dirty="0">
                <a:solidFill>
                  <a:srgbClr val="009DBC"/>
                </a:solidFill>
                <a:latin typeface="Arial"/>
                <a:cs typeface="Arial"/>
              </a:rPr>
              <a:t>COSTO</a:t>
            </a:r>
            <a:endParaRPr sz="1178" dirty="0">
              <a:latin typeface="Arial"/>
              <a:cs typeface="Arial"/>
            </a:endParaRPr>
          </a:p>
        </p:txBody>
      </p:sp>
      <p:sp>
        <p:nvSpPr>
          <p:cNvPr id="106" name="object 5">
            <a:extLst>
              <a:ext uri="{FF2B5EF4-FFF2-40B4-BE49-F238E27FC236}">
                <a16:creationId xmlns:a16="http://schemas.microsoft.com/office/drawing/2014/main" id="{6203155A-41C6-CCCB-B834-43C9D808DCB6}"/>
              </a:ext>
            </a:extLst>
          </p:cNvPr>
          <p:cNvSpPr/>
          <p:nvPr/>
        </p:nvSpPr>
        <p:spPr>
          <a:xfrm>
            <a:off x="5600295" y="1757848"/>
            <a:ext cx="989156" cy="410901"/>
          </a:xfrm>
          <a:custGeom>
            <a:avLst/>
            <a:gdLst/>
            <a:ahLst/>
            <a:cxnLst/>
            <a:rect l="l" t="t" r="r" b="b"/>
            <a:pathLst>
              <a:path w="923289" h="38353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11302"/>
                </a:lnTo>
                <a:lnTo>
                  <a:pt x="5657" y="339327"/>
                </a:lnTo>
                <a:lnTo>
                  <a:pt x="21086" y="362211"/>
                </a:lnTo>
                <a:lnTo>
                  <a:pt x="43971" y="377641"/>
                </a:lnTo>
                <a:lnTo>
                  <a:pt x="71996" y="383298"/>
                </a:lnTo>
                <a:lnTo>
                  <a:pt x="851293" y="383298"/>
                </a:lnTo>
                <a:lnTo>
                  <a:pt x="879318" y="377641"/>
                </a:lnTo>
                <a:lnTo>
                  <a:pt x="902203" y="362211"/>
                </a:lnTo>
                <a:lnTo>
                  <a:pt x="917632" y="339327"/>
                </a:lnTo>
                <a:lnTo>
                  <a:pt x="923289" y="311302"/>
                </a:lnTo>
                <a:lnTo>
                  <a:pt x="923289" y="71996"/>
                </a:lnTo>
                <a:lnTo>
                  <a:pt x="917632" y="43971"/>
                </a:lnTo>
                <a:lnTo>
                  <a:pt x="902203" y="21086"/>
                </a:lnTo>
                <a:lnTo>
                  <a:pt x="879318" y="5657"/>
                </a:lnTo>
                <a:lnTo>
                  <a:pt x="851293" y="0"/>
                </a:lnTo>
                <a:lnTo>
                  <a:pt x="71996" y="0"/>
                </a:lnTo>
                <a:close/>
              </a:path>
            </a:pathLst>
          </a:custGeom>
          <a:ln w="12700">
            <a:solidFill>
              <a:srgbClr val="AF2A30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sp>
        <p:nvSpPr>
          <p:cNvPr id="107" name="object 72">
            <a:extLst>
              <a:ext uri="{FF2B5EF4-FFF2-40B4-BE49-F238E27FC236}">
                <a16:creationId xmlns:a16="http://schemas.microsoft.com/office/drawing/2014/main" id="{3D122D9F-C9E4-D3CB-9742-6CB3393DFD9D}"/>
              </a:ext>
            </a:extLst>
          </p:cNvPr>
          <p:cNvSpPr/>
          <p:nvPr/>
        </p:nvSpPr>
        <p:spPr>
          <a:xfrm rot="16200000">
            <a:off x="5296460" y="1640764"/>
            <a:ext cx="51582" cy="556090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601"/>
                </a:lnTo>
              </a:path>
            </a:pathLst>
          </a:custGeom>
          <a:ln w="12700">
            <a:solidFill>
              <a:srgbClr val="4D6A84"/>
            </a:solidFill>
          </a:ln>
        </p:spPr>
        <p:txBody>
          <a:bodyPr wrap="square" lIns="0" tIns="0" rIns="0" bIns="0" rtlCol="0"/>
          <a:lstStyle/>
          <a:p>
            <a:endParaRPr sz="2070"/>
          </a:p>
        </p:txBody>
      </p:sp>
      <p:pic>
        <p:nvPicPr>
          <p:cNvPr id="108" name="object 13">
            <a:extLst>
              <a:ext uri="{FF2B5EF4-FFF2-40B4-BE49-F238E27FC236}">
                <a16:creationId xmlns:a16="http://schemas.microsoft.com/office/drawing/2014/main" id="{7B7A014B-BD4A-03E6-D070-E81A4DEF9F7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641070" y="1896683"/>
            <a:ext cx="69444" cy="95405"/>
          </a:xfrm>
          <a:prstGeom prst="rect">
            <a:avLst/>
          </a:prstGeom>
        </p:spPr>
      </p:pic>
      <p:pic>
        <p:nvPicPr>
          <p:cNvPr id="109" name="object 13">
            <a:extLst>
              <a:ext uri="{FF2B5EF4-FFF2-40B4-BE49-F238E27FC236}">
                <a16:creationId xmlns:a16="http://schemas.microsoft.com/office/drawing/2014/main" id="{7DF72917-6188-EFB4-C716-974ED6BF340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523506" y="1893765"/>
            <a:ext cx="69444" cy="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584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80</Words>
  <Application>Microsoft Macintosh PowerPoint</Application>
  <PresentationFormat>Personalizzato</PresentationFormat>
  <Paragraphs>37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Iannone</dc:creator>
  <cp:lastModifiedBy>Sara Iannone</cp:lastModifiedBy>
  <cp:revision>1</cp:revision>
  <dcterms:created xsi:type="dcterms:W3CDTF">2024-12-18T13:26:33Z</dcterms:created>
  <dcterms:modified xsi:type="dcterms:W3CDTF">2024-12-18T13:29:02Z</dcterms:modified>
</cp:coreProperties>
</file>