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sldIdLst>
    <p:sldId id="338" r:id="rId5"/>
    <p:sldId id="281" r:id="rId6"/>
    <p:sldId id="284" r:id="rId7"/>
    <p:sldId id="285" r:id="rId8"/>
    <p:sldId id="272" r:id="rId9"/>
    <p:sldId id="286" r:id="rId10"/>
    <p:sldId id="319" r:id="rId11"/>
    <p:sldId id="333" r:id="rId12"/>
    <p:sldId id="331" r:id="rId13"/>
    <p:sldId id="287" r:id="rId14"/>
    <p:sldId id="334" r:id="rId15"/>
    <p:sldId id="288" r:id="rId16"/>
    <p:sldId id="289" r:id="rId17"/>
    <p:sldId id="335" r:id="rId18"/>
    <p:sldId id="339" r:id="rId19"/>
    <p:sldId id="340" r:id="rId20"/>
    <p:sldId id="341" r:id="rId21"/>
    <p:sldId id="342" r:id="rId22"/>
    <p:sldId id="343" r:id="rId23"/>
    <p:sldId id="344" r:id="rId24"/>
  </p:sldIdLst>
  <p:sldSz cx="9144000" cy="6858000" type="screen4x3"/>
  <p:notesSz cx="6858000" cy="9144000"/>
  <p:custShowLst>
    <p:custShow name="Presentazione personalizzata 1" id="0">
      <p:sldLst>
        <p:sld r:id="rId9"/>
      </p:sldLst>
    </p:custShow>
    <p:custShow name="Presentazione personalizzata 2" id="1">
      <p:sldLst/>
    </p:custShow>
  </p:custShowLst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00FF"/>
    <a:srgbClr val="C00000"/>
    <a:srgbClr val="FFCC99"/>
    <a:srgbClr val="5D9594"/>
    <a:srgbClr val="ECEADC"/>
    <a:srgbClr val="F4F3EC"/>
    <a:srgbClr val="E5E2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24" d="100"/>
          <a:sy n="124" d="100"/>
        </p:scale>
        <p:origin x="116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notesViewPr>
    <p:cSldViewPr>
      <p:cViewPr varScale="1">
        <p:scale>
          <a:sx n="58" d="100"/>
          <a:sy n="58" d="100"/>
        </p:scale>
        <p:origin x="-217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F1A2F3-8771-4D4A-A489-BFDFE591FD0A}" type="datetimeFigureOut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974CC3-D477-499B-9B3F-F9E9590A0B8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566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974CC3-D477-499B-9B3F-F9E9590A0B88}" type="slidenum">
              <a:rPr lang="it-IT" smtClean="0"/>
              <a:pPr>
                <a:defRPr/>
              </a:pPr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1543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580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4580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03F6-8B73-405C-B7A6-05666A5666F0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230C-B011-4F4D-AA55-22A2CAD6DDB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42BDB-4DD8-4CB6-9BED-5C0FB5E4E0CA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9562B-5F4A-4BAE-99F8-F3FADCB6321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7E22-F1D8-4F4A-B851-655FDDA9CE31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F1CAF-5CD8-40C1-98ED-69D9FC4115D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710F-9350-4F0C-B823-6AB2FCB164AE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FF329-4237-4A63-9580-A900B89856D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39393-EB16-43AF-A215-638E1F94AD4E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6F03C-7316-4DF8-8B1F-6467F3707F42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F6A4B-79AA-4359-A90C-E8F663231C02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400F0-AD73-428A-ABBB-6F48F819FF5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7EEC7-8470-4917-A010-3AD258191D58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88462-0A8A-48F0-B2B4-4977B2EF90B1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57F7F-8AE1-487D-A545-E260529D8708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FD6F3-0B9C-4C16-AB09-EB22E940D21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45226-138D-4D2A-BD43-C9791EE09A1F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9407B-2D6C-4B33-AAE3-25A2A9552840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F574D-214F-43F5-8DFC-D4B0D640CA05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B7E6-DE6E-451B-8ACC-057B2C70FBE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7A572-B4FF-4F81-BF4F-80F3739FDBC5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54310-F4B8-403A-80F7-7C4776754E5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F3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821F5-44B6-4F41-984A-0B4E64E2DBBA}" type="datetime1">
              <a:rPr lang="it-IT"/>
              <a:pPr>
                <a:defRPr/>
              </a:pPr>
              <a:t>22/09/23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F0EEE6-2B2C-4000-A08A-3E675AD1389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 txBox="1">
            <a:spLocks noChangeArrowheads="1"/>
          </p:cNvSpPr>
          <p:nvPr/>
        </p:nvSpPr>
        <p:spPr bwMode="auto">
          <a:xfrm>
            <a:off x="0" y="2926695"/>
            <a:ext cx="9144000" cy="1377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it-IT" sz="4000" b="1" dirty="0">
                <a:solidFill>
                  <a:srgbClr val="A40000"/>
                </a:solidFill>
              </a:rPr>
              <a:t>GLI STRUMENTI OPERATIVI DELL’ECONOMIA AZIENDALE</a:t>
            </a:r>
          </a:p>
        </p:txBody>
      </p:sp>
      <p:sp>
        <p:nvSpPr>
          <p:cNvPr id="14339" name="Rectangle 2"/>
          <p:cNvSpPr txBox="1">
            <a:spLocks noChangeArrowheads="1"/>
          </p:cNvSpPr>
          <p:nvPr/>
        </p:nvSpPr>
        <p:spPr bwMode="auto">
          <a:xfrm>
            <a:off x="0" y="2165350"/>
            <a:ext cx="914400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2400" dirty="0"/>
              <a:t>Filomena Pirillo</a:t>
            </a:r>
          </a:p>
        </p:txBody>
      </p:sp>
      <p:pic>
        <p:nvPicPr>
          <p:cNvPr id="14341" name="Immagine 6" descr="LOGOParamond.BMP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676456" y="6206756"/>
            <a:ext cx="2984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5">
            <a:extLst>
              <a:ext uri="{FF2B5EF4-FFF2-40B4-BE49-F238E27FC236}">
                <a16:creationId xmlns:a16="http://schemas.microsoft.com/office/drawing/2014/main" id="{32491DB1-94B4-67FC-8712-6E1A46AB3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63" y="6076950"/>
            <a:ext cx="3238500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 2" pitchFamily="2" charset="2"/>
              <a:buNone/>
            </a:pPr>
            <a:r>
              <a:rPr lang="en-US" altLang="en-IT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© </a:t>
            </a:r>
            <a:r>
              <a:rPr lang="en-GB" altLang="en-IT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Sanoma Italia </a:t>
            </a:r>
            <a:r>
              <a:rPr lang="en-US" altLang="en-IT" sz="1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S.p.a</a:t>
            </a:r>
            <a:r>
              <a:rPr lang="en-US" altLang="en-IT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  <a:buFont typeface="Wingdings 2" pitchFamily="2" charset="2"/>
              <a:buNone/>
            </a:pPr>
            <a:r>
              <a:rPr lang="it-IT" altLang="en-IT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Tutti i diritti riservati</a:t>
            </a:r>
          </a:p>
        </p:txBody>
      </p:sp>
      <p:pic>
        <p:nvPicPr>
          <p:cNvPr id="5" name="Picture 4" descr="A green sign with white letters&#10;&#10;Description automatically generated">
            <a:extLst>
              <a:ext uri="{FF2B5EF4-FFF2-40B4-BE49-F238E27FC236}">
                <a16:creationId xmlns:a16="http://schemas.microsoft.com/office/drawing/2014/main" id="{DECF2EB8-0293-8AE7-9B02-42E716121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7146"/>
            <a:ext cx="2592288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58072"/>
      </p:ext>
    </p:extLst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652893" y="427302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I CALCOLI PERCENTUALI</a:t>
            </a:r>
          </a:p>
        </p:txBody>
      </p:sp>
      <p:sp>
        <p:nvSpPr>
          <p:cNvPr id="2" name="Rettangolo 1"/>
          <p:cNvSpPr/>
          <p:nvPr/>
        </p:nvSpPr>
        <p:spPr>
          <a:xfrm>
            <a:off x="251520" y="134221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PERCENTUALE</a:t>
            </a:r>
            <a:r>
              <a:rPr lang="it-IT" sz="2400" b="1" dirty="0"/>
              <a:t> </a:t>
            </a:r>
            <a:r>
              <a:rPr lang="it-IT" sz="2400" dirty="0"/>
              <a:t>(numero seguito dal simbolo</a:t>
            </a:r>
            <a:r>
              <a:rPr lang="it-IT" sz="2400" b="1" dirty="0"/>
              <a:t> </a:t>
            </a:r>
            <a:r>
              <a:rPr lang="it-IT" sz="2400" b="1" dirty="0">
                <a:solidFill>
                  <a:srgbClr val="C00000"/>
                </a:solidFill>
              </a:rPr>
              <a:t>%</a:t>
            </a:r>
            <a:r>
              <a:rPr lang="it-IT" sz="2400" dirty="0"/>
              <a:t>)</a:t>
            </a:r>
          </a:p>
          <a:p>
            <a:pPr algn="ctr"/>
            <a:r>
              <a:rPr lang="it-IT" sz="2400" dirty="0"/>
              <a:t>è una parte di un totale riferita a </a:t>
            </a:r>
            <a:r>
              <a:rPr lang="it-IT" sz="2400" b="1" dirty="0"/>
              <a:t>100</a:t>
            </a:r>
          </a:p>
        </p:txBody>
      </p:sp>
      <p:sp>
        <p:nvSpPr>
          <p:cNvPr id="4" name="Rettangolo 3"/>
          <p:cNvSpPr/>
          <p:nvPr/>
        </p:nvSpPr>
        <p:spPr>
          <a:xfrm>
            <a:off x="251520" y="2564904"/>
            <a:ext cx="8640960" cy="345638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it-IT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CALCOLI PERCENTUALI </a:t>
            </a: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le operazioni con cui si determinano le grandezze con riferimento a 100 (o a 1000)</a:t>
            </a: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risolvono impostando la seguente proporzione: </a:t>
            </a: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endParaRPr lang="it-IT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= ragione o tasso o aliquota percentuale</a:t>
            </a: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somma su cui si calcola la percentuale</a:t>
            </a:r>
          </a:p>
          <a:p>
            <a:pPr lvl="0" defTabSz="457200" fontAlgn="auto">
              <a:spcBef>
                <a:spcPts val="0"/>
              </a:spcBef>
              <a:spcAft>
                <a:spcPts val="0"/>
              </a:spcAft>
            </a:pPr>
            <a:r>
              <a:rPr lang="it-IT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valore percentuale totale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2470673" y="4005064"/>
            <a:ext cx="4284476" cy="57606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it-IT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:   </a:t>
            </a:r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  =   S   :   P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39552" y="260648"/>
            <a:ext cx="7912920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PROBLEMI CON I CALCOLI PERCENTUALI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251520" y="1626227"/>
            <a:ext cx="4104456" cy="374441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4716016" y="1626227"/>
            <a:ext cx="4104456" cy="374441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49774" y="4302998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:  r  =  S  : 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5576132" y="3550268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: 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=  S  :  P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008028" y="1744109"/>
            <a:ext cx="3520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PROBLEMI INVERSI</a:t>
            </a:r>
          </a:p>
          <a:p>
            <a:r>
              <a:rPr lang="it-IT" dirty="0"/>
              <a:t>Si conoscono:</a:t>
            </a:r>
          </a:p>
          <a:p>
            <a:pPr marL="457200" indent="-457200">
              <a:buFontTx/>
              <a:buChar char="-"/>
            </a:pPr>
            <a:r>
              <a:rPr lang="it-IT" dirty="0"/>
              <a:t>il </a:t>
            </a:r>
            <a:r>
              <a:rPr lang="it-IT" i="1" dirty="0"/>
              <a:t>valore percentuale </a:t>
            </a:r>
            <a:r>
              <a:rPr lang="it-IT" dirty="0"/>
              <a:t>(</a:t>
            </a:r>
            <a:r>
              <a:rPr lang="it-IT" b="1" dirty="0"/>
              <a:t>P</a:t>
            </a:r>
            <a:r>
              <a:rPr lang="it-IT" dirty="0"/>
              <a:t>)</a:t>
            </a:r>
          </a:p>
          <a:p>
            <a:pPr marL="457200" indent="-457200">
              <a:buFontTx/>
              <a:buChar char="-"/>
            </a:pPr>
            <a:r>
              <a:rPr lang="it-IT" dirty="0"/>
              <a:t>e uno solo degli altri due termini, cioè </a:t>
            </a:r>
            <a:r>
              <a:rPr lang="it-IT" b="1" dirty="0"/>
              <a:t>S</a:t>
            </a:r>
            <a:r>
              <a:rPr lang="it-IT" dirty="0"/>
              <a:t> o </a:t>
            </a:r>
            <a:r>
              <a:rPr lang="it-IT" b="1" dirty="0"/>
              <a:t>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Se è nota </a:t>
            </a:r>
            <a:r>
              <a:rPr lang="it-IT" b="1" dirty="0"/>
              <a:t>S</a:t>
            </a:r>
            <a:r>
              <a:rPr lang="it-IT" dirty="0"/>
              <a:t>, l’incognita è </a:t>
            </a:r>
            <a:r>
              <a:rPr lang="it-IT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076056" y="4106157"/>
            <a:ext cx="3452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Se invece è noto </a:t>
            </a:r>
            <a:r>
              <a:rPr lang="it-IT" b="1" dirty="0"/>
              <a:t>r</a:t>
            </a:r>
            <a:r>
              <a:rPr lang="it-IT" dirty="0"/>
              <a:t>, l’incognita è </a:t>
            </a:r>
            <a:r>
              <a:rPr lang="it-IT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576132" y="4776196"/>
            <a:ext cx="2520280" cy="50405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:  r  = 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:  P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530959" y="1740514"/>
            <a:ext cx="34563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PROBLEMI DIRETTI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Si conoscono:</a:t>
            </a:r>
          </a:p>
          <a:p>
            <a:pPr marL="457200" indent="-457200">
              <a:buFontTx/>
              <a:buChar char="-"/>
            </a:pP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il tasso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it-IT" i="1" dirty="0">
                <a:latin typeface="Arial" panose="020B0604020202020204" pitchFamily="34" charset="0"/>
                <a:cs typeface="Arial" panose="020B0604020202020204" pitchFamily="34" charset="0"/>
              </a:rPr>
              <a:t>la somma su cui va calcolata la percentuale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Si deve determinare il</a:t>
            </a:r>
            <a:r>
              <a:rPr lang="it-IT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valore percentuale</a:t>
            </a:r>
            <a:r>
              <a:rPr lang="it-IT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it-IT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it-IT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it-IT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2" grpId="0" animBg="1"/>
      <p:bldP spid="13" grpId="0" animBg="1"/>
      <p:bldP spid="4" grpId="0"/>
      <p:bldP spid="5" grpId="0"/>
      <p:bldP spid="15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I CALCOLI PERCENTUALI SOPRA CENTO</a:t>
            </a:r>
            <a:endParaRPr lang="it-I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00747" y="998151"/>
            <a:ext cx="7920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C00000"/>
                </a:solidFill>
              </a:rPr>
              <a:t>Permettono di trovare direttamente un importo aumentato di una certa percentuale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584951" y="1815835"/>
            <a:ext cx="7920037" cy="32205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827162" y="2037334"/>
            <a:ext cx="7272808" cy="3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Si risolvono impostando la seguente proporzione: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231529" y="2650548"/>
            <a:ext cx="4680098" cy="53615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:  (100 + r)  =  S  :  (S + P)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331218" y="3389460"/>
            <a:ext cx="6768752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/>
              <a:t>(100 + r) </a:t>
            </a:r>
            <a:r>
              <a:rPr lang="it-IT" sz="2000" dirty="0"/>
              <a:t>= 100 aumentato del tasso percentuale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S </a:t>
            </a:r>
            <a:r>
              <a:rPr lang="it-IT" sz="2000" dirty="0"/>
              <a:t>= somma su cui si calcola la percentuale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(S + P) </a:t>
            </a:r>
            <a:r>
              <a:rPr lang="it-IT" sz="2000" dirty="0"/>
              <a:t>= somma aumentata del valore percentuale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2100" y="54120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Per risolvere </a:t>
            </a:r>
            <a:r>
              <a:rPr lang="it-IT" i="1" dirty="0"/>
              <a:t>correttamente</a:t>
            </a:r>
            <a:r>
              <a:rPr lang="it-IT" dirty="0"/>
              <a:t> i problemi, è necessario individuare: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5826005"/>
            <a:ext cx="9036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</a:t>
            </a:r>
            <a:r>
              <a:rPr lang="it-IT" b="1" dirty="0"/>
              <a:t> </a:t>
            </a:r>
            <a:r>
              <a:rPr lang="it-IT" dirty="0"/>
              <a:t>è</a:t>
            </a:r>
            <a:r>
              <a:rPr lang="it-IT" b="1" dirty="0"/>
              <a:t> </a:t>
            </a:r>
            <a:r>
              <a:rPr lang="it-IT" dirty="0"/>
              <a:t>sempre la grandezza che nel problema compare subito dopo la percentuale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tale grandezza e l’altra indicata o richiesta dal problema</a:t>
            </a:r>
          </a:p>
          <a:p>
            <a:endParaRPr lang="it-IT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5" grpId="0" animBg="1"/>
      <p:bldP spid="9" grpId="0"/>
      <p:bldP spid="13" grpId="0" animBg="1"/>
      <p:bldP spid="12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11560" y="260648"/>
            <a:ext cx="7920037" cy="954107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 SOPRA CENTO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</a:t>
            </a: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di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 + P)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184482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Un barattolo di miele ha un peso netto di 350 g: la tara è il </a:t>
            </a:r>
            <a:r>
              <a:rPr lang="it-IT" sz="2000" b="1" i="1" dirty="0">
                <a:solidFill>
                  <a:srgbClr val="C00000"/>
                </a:solidFill>
              </a:rPr>
              <a:t>20% </a:t>
            </a:r>
            <a:r>
              <a:rPr lang="it-IT" sz="2000" i="1" dirty="0"/>
              <a:t>del </a:t>
            </a:r>
            <a:r>
              <a:rPr lang="it-IT" sz="2000" b="1" i="1" dirty="0">
                <a:solidFill>
                  <a:srgbClr val="C00000"/>
                </a:solidFill>
              </a:rPr>
              <a:t>peso netto</a:t>
            </a:r>
            <a:r>
              <a:rPr lang="it-IT" sz="2000" i="1" dirty="0"/>
              <a:t>.</a:t>
            </a:r>
          </a:p>
          <a:p>
            <a:pPr algn="ctr"/>
            <a:r>
              <a:rPr lang="it-IT" sz="2000" i="1" dirty="0"/>
              <a:t>Qual è il </a:t>
            </a:r>
            <a:r>
              <a:rPr lang="it-IT" sz="2000" i="1" dirty="0">
                <a:solidFill>
                  <a:srgbClr val="C00000"/>
                </a:solidFill>
                <a:highlight>
                  <a:srgbClr val="FFFF00"/>
                </a:highlight>
              </a:rPr>
              <a:t>peso lordo</a:t>
            </a:r>
            <a:r>
              <a:rPr lang="it-IT" sz="2000" i="1" dirty="0"/>
              <a:t>? </a:t>
            </a:r>
          </a:p>
        </p:txBody>
      </p:sp>
      <p:cxnSp>
        <p:nvCxnSpPr>
          <p:cNvPr id="13" name="Connettore 1 12"/>
          <p:cNvCxnSpPr/>
          <p:nvPr/>
        </p:nvCxnSpPr>
        <p:spPr>
          <a:xfrm flipV="1">
            <a:off x="6804248" y="1556792"/>
            <a:ext cx="0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6804248" y="155679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7236296" y="1394774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r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7812360" y="2204864"/>
            <a:ext cx="0" cy="3478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7812360" y="2552710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8290007" y="2378787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251520" y="2900557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Le grandezze del problema sono: </a:t>
            </a:r>
            <a:r>
              <a:rPr lang="it-IT" u="sng" dirty="0"/>
              <a:t>il peso netto, la tara e il peso lordo</a:t>
            </a:r>
            <a:r>
              <a:rPr lang="it-IT" dirty="0"/>
              <a:t> (da determinare)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 </a:t>
            </a:r>
            <a:r>
              <a:rPr lang="it-IT" dirty="0"/>
              <a:t>è il </a:t>
            </a:r>
            <a:r>
              <a:rPr lang="it-IT" b="1" dirty="0">
                <a:solidFill>
                  <a:srgbClr val="C00000"/>
                </a:solidFill>
              </a:rPr>
              <a:t>peso netto</a:t>
            </a:r>
            <a:r>
              <a:rPr lang="it-IT" b="1" dirty="0"/>
              <a:t> </a:t>
            </a:r>
            <a:r>
              <a:rPr lang="it-IT" dirty="0"/>
              <a:t>(grandezza indicata subito dopo la percentuale)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peso netto (grandezza base) e la tara è un’</a:t>
            </a:r>
            <a:r>
              <a:rPr lang="it-IT" b="1" dirty="0">
                <a:solidFill>
                  <a:srgbClr val="C00000"/>
                </a:solidFill>
              </a:rPr>
              <a:t>addizione </a:t>
            </a:r>
            <a:r>
              <a:rPr lang="it-IT" dirty="0"/>
              <a:t>(infatti aggiungendo al peso netto la tara si ottiene il peso lordo)</a:t>
            </a:r>
          </a:p>
          <a:p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395536" y="4839547"/>
            <a:ext cx="8352928" cy="77698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      :         (100+20)       =       350      :        </a:t>
            </a:r>
            <a:r>
              <a:rPr lang="it-IT" sz="24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1043608" y="5782010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Peso netto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600207" y="5782010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Peso lordo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5724128" y="5782010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Peso netto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368317" y="5782010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</a:rPr>
              <a:t>Peso lordo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4032255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6156176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800365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475656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6" grpId="0" animBg="1"/>
      <p:bldP spid="23" grpId="0" animBg="1"/>
      <p:bldP spid="22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260648"/>
            <a:ext cx="7920037" cy="954107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 SOPRA CENTO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INVERSO</a:t>
            </a: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di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1700808"/>
            <a:ext cx="9036496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Un televisore viene venduto al prezzo di euro 999, comprensivo di un utile pari al </a:t>
            </a:r>
            <a:r>
              <a:rPr lang="it-IT" sz="2000" b="1" i="1" dirty="0">
                <a:solidFill>
                  <a:srgbClr val="C00000"/>
                </a:solidFill>
              </a:rPr>
              <a:t>45% </a:t>
            </a:r>
            <a:r>
              <a:rPr lang="it-IT" sz="2000" i="1" dirty="0"/>
              <a:t>del </a:t>
            </a:r>
            <a:r>
              <a:rPr lang="it-IT" sz="2000" b="1" i="1" dirty="0">
                <a:solidFill>
                  <a:srgbClr val="C00000"/>
                </a:solidFill>
              </a:rPr>
              <a:t>costo d’acquisto</a:t>
            </a:r>
            <a:r>
              <a:rPr lang="it-IT" sz="2000" i="1" dirty="0"/>
              <a:t>. A quanto ammonta il </a:t>
            </a:r>
            <a:r>
              <a:rPr lang="it-IT" sz="2000" i="1" dirty="0">
                <a:solidFill>
                  <a:srgbClr val="C00000"/>
                </a:solidFill>
                <a:highlight>
                  <a:srgbClr val="FFFF00"/>
                </a:highlight>
              </a:rPr>
              <a:t>costo d’acquisto</a:t>
            </a:r>
            <a:r>
              <a:rPr lang="it-IT" sz="2000" i="1" dirty="0"/>
              <a:t>? </a:t>
            </a:r>
          </a:p>
        </p:txBody>
      </p:sp>
      <p:sp>
        <p:nvSpPr>
          <p:cNvPr id="7" name="Rettangolo 6"/>
          <p:cNvSpPr/>
          <p:nvPr/>
        </p:nvSpPr>
        <p:spPr>
          <a:xfrm>
            <a:off x="377788" y="2500113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</a:t>
            </a:r>
          </a:p>
        </p:txBody>
      </p:sp>
      <p:cxnSp>
        <p:nvCxnSpPr>
          <p:cNvPr id="3" name="Connettore 1 2"/>
          <p:cNvCxnSpPr/>
          <p:nvPr/>
        </p:nvCxnSpPr>
        <p:spPr>
          <a:xfrm>
            <a:off x="1115616" y="2276872"/>
            <a:ext cx="0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755576" y="263691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ttangolo 13"/>
          <p:cNvSpPr/>
          <p:nvPr/>
        </p:nvSpPr>
        <p:spPr>
          <a:xfrm>
            <a:off x="2664295" y="2500113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</a:t>
            </a:r>
          </a:p>
        </p:txBody>
      </p:sp>
      <p:cxnSp>
        <p:nvCxnSpPr>
          <p:cNvPr id="17" name="Connettore 2 16"/>
          <p:cNvCxnSpPr/>
          <p:nvPr/>
        </p:nvCxnSpPr>
        <p:spPr>
          <a:xfrm>
            <a:off x="2267744" y="263691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2267744" y="2276872"/>
            <a:ext cx="0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/>
          <p:cNvSpPr txBox="1"/>
          <p:nvPr/>
        </p:nvSpPr>
        <p:spPr>
          <a:xfrm>
            <a:off x="251520" y="2996952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Le grandezze del problema sono: </a:t>
            </a:r>
            <a:r>
              <a:rPr lang="it-IT" u="sng" dirty="0"/>
              <a:t>il prezzo di vendita, l’utile e il costo d’acquisto</a:t>
            </a:r>
            <a:r>
              <a:rPr lang="it-IT" dirty="0"/>
              <a:t> (da determinare)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 </a:t>
            </a:r>
            <a:r>
              <a:rPr lang="it-IT" dirty="0"/>
              <a:t>è il </a:t>
            </a:r>
            <a:r>
              <a:rPr lang="it-IT" b="1" dirty="0">
                <a:solidFill>
                  <a:srgbClr val="C00000"/>
                </a:solidFill>
              </a:rPr>
              <a:t>costo d’acquisto </a:t>
            </a:r>
            <a:r>
              <a:rPr lang="it-IT" b="1" dirty="0"/>
              <a:t>(</a:t>
            </a:r>
            <a:r>
              <a:rPr lang="it-IT" dirty="0"/>
              <a:t>grandezza indicata subito dopo la percentuale)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costo d’acquisto e utile è un’</a:t>
            </a:r>
            <a:r>
              <a:rPr lang="it-IT" b="1" dirty="0">
                <a:solidFill>
                  <a:srgbClr val="C00000"/>
                </a:solidFill>
              </a:rPr>
              <a:t>addizione </a:t>
            </a:r>
            <a:r>
              <a:rPr lang="it-IT" dirty="0"/>
              <a:t>(infatti aggiungendo al costo d’acquisto l’utile si ottiene il prezzo di vendita)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11560" y="4653136"/>
            <a:ext cx="7848872" cy="69743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       :         (100+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:                          =         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</a:t>
            </a:r>
            <a:endParaRPr lang="it-IT" sz="2000" b="1" dirty="0">
              <a:solidFill>
                <a:srgbClr val="C0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Immagin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12" y="4710435"/>
            <a:ext cx="506012" cy="640135"/>
          </a:xfrm>
          <a:prstGeom prst="rect">
            <a:avLst/>
          </a:prstGeom>
        </p:spPr>
      </p:pic>
      <p:sp>
        <p:nvSpPr>
          <p:cNvPr id="26" name="Rettangolo 25"/>
          <p:cNvSpPr/>
          <p:nvPr/>
        </p:nvSpPr>
        <p:spPr>
          <a:xfrm>
            <a:off x="935596" y="5512867"/>
            <a:ext cx="122413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d’acquisto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5177540" y="5505969"/>
            <a:ext cx="122413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Costo d’acquisto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3095836" y="5512867"/>
            <a:ext cx="122413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Prezzo vendita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984268" y="5499802"/>
            <a:ext cx="122413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Prezzo vendita</a:t>
            </a:r>
          </a:p>
        </p:txBody>
      </p:sp>
      <p:cxnSp>
        <p:nvCxnSpPr>
          <p:cNvPr id="30" name="Connettore 2 29"/>
          <p:cNvCxnSpPr/>
          <p:nvPr/>
        </p:nvCxnSpPr>
        <p:spPr>
          <a:xfrm>
            <a:off x="1547664" y="5154667"/>
            <a:ext cx="0" cy="35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3707904" y="5154666"/>
            <a:ext cx="0" cy="35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>
            <a:off x="5803787" y="5154665"/>
            <a:ext cx="0" cy="35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7596336" y="5127716"/>
            <a:ext cx="0" cy="3556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4" grpId="0" animBg="1"/>
      <p:bldP spid="23" grpId="0"/>
      <p:bldP spid="24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I CALCOLI PERCENTUALI SOTTO CENTO</a:t>
            </a:r>
            <a:endParaRPr lang="it-I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00747" y="998151"/>
            <a:ext cx="7920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C00000"/>
                </a:solidFill>
              </a:rPr>
              <a:t>Permettono di trovare direttamente un importo diminuito di una certa percentuale</a:t>
            </a:r>
          </a:p>
        </p:txBody>
      </p:sp>
      <p:sp>
        <p:nvSpPr>
          <p:cNvPr id="5" name="Rettangolo 4"/>
          <p:cNvSpPr/>
          <p:nvPr/>
        </p:nvSpPr>
        <p:spPr>
          <a:xfrm>
            <a:off x="584951" y="1815835"/>
            <a:ext cx="7920037" cy="32205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827162" y="2017748"/>
            <a:ext cx="72728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Si risolvono impostando la seguente proporzione: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2178199" y="2648729"/>
            <a:ext cx="4680098" cy="53615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:  (100 - r)  =  S  :  (S - P)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187202" y="3421008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/>
              <a:t>(100 - r) </a:t>
            </a:r>
            <a:r>
              <a:rPr lang="it-IT" sz="2000" dirty="0"/>
              <a:t>= 100 diminuito del tasso percentuale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S </a:t>
            </a:r>
            <a:r>
              <a:rPr lang="it-IT" sz="2000" dirty="0"/>
              <a:t>= somma su cui si calcola la percentuale</a:t>
            </a:r>
          </a:p>
          <a:p>
            <a:pPr>
              <a:lnSpc>
                <a:spcPct val="150000"/>
              </a:lnSpc>
            </a:pPr>
            <a:r>
              <a:rPr lang="it-IT" sz="2000" b="1" dirty="0"/>
              <a:t>(S - P) </a:t>
            </a:r>
            <a:r>
              <a:rPr lang="it-IT" sz="2000" dirty="0"/>
              <a:t>= somma diminuita del valore percentuale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512100" y="5239714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Per risolvere </a:t>
            </a:r>
            <a:r>
              <a:rPr lang="it-IT" i="1" dirty="0"/>
              <a:t>correttamente</a:t>
            </a:r>
            <a:r>
              <a:rPr lang="it-IT" dirty="0"/>
              <a:t> i problemi, è necessario individuare: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0" y="5590981"/>
            <a:ext cx="903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</a:t>
            </a:r>
            <a:r>
              <a:rPr lang="it-IT" b="1" dirty="0"/>
              <a:t> </a:t>
            </a:r>
            <a:r>
              <a:rPr lang="it-IT" dirty="0"/>
              <a:t>è</a:t>
            </a:r>
            <a:r>
              <a:rPr lang="it-IT" b="1" dirty="0"/>
              <a:t> </a:t>
            </a:r>
            <a:r>
              <a:rPr lang="it-IT" dirty="0"/>
              <a:t>sempre la grandezza che nel problema compare subito dopo la percentuale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tale grandezza e l’altra indicata o richiesta dal problema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  <p:extLst>
      <p:ext uri="{BB962C8B-B14F-4D97-AF65-F5344CB8AC3E}">
        <p14:creationId xmlns:p14="http://schemas.microsoft.com/office/powerpoint/2010/main" val="53427662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5" grpId="0" animBg="1"/>
      <p:bldP spid="9" grpId="0"/>
      <p:bldP spid="13" grpId="0" animBg="1"/>
      <p:bldP spid="12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11560" y="260648"/>
            <a:ext cx="7920037" cy="954107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 SOTTO CENTO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DIRETTO</a:t>
            </a: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di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 - P)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1543415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Un pescatore nel 2016 pesca 6q di pesce spada; nel 2017 il pescato si riduce del </a:t>
            </a:r>
            <a:r>
              <a:rPr lang="it-IT" sz="2000" b="1" i="1" dirty="0">
                <a:solidFill>
                  <a:srgbClr val="C00000"/>
                </a:solidFill>
              </a:rPr>
              <a:t>4% </a:t>
            </a:r>
            <a:r>
              <a:rPr lang="it-IT" sz="2000" i="1" dirty="0"/>
              <a:t>rispetto al </a:t>
            </a:r>
            <a:r>
              <a:rPr lang="it-IT" sz="2000" b="1" i="1" dirty="0">
                <a:solidFill>
                  <a:srgbClr val="C00000"/>
                </a:solidFill>
              </a:rPr>
              <a:t>pescato del 2016</a:t>
            </a:r>
            <a:r>
              <a:rPr lang="it-IT" sz="2000" i="1" dirty="0"/>
              <a:t>. Determina il </a:t>
            </a:r>
            <a:r>
              <a:rPr lang="it-IT" sz="2000" i="1" dirty="0">
                <a:solidFill>
                  <a:srgbClr val="C00000"/>
                </a:solidFill>
                <a:highlight>
                  <a:srgbClr val="FFFF00"/>
                </a:highlight>
              </a:rPr>
              <a:t>pescato del 2017</a:t>
            </a:r>
            <a:r>
              <a:rPr lang="it-IT" sz="2000" i="1" dirty="0"/>
              <a:t>? </a:t>
            </a:r>
          </a:p>
        </p:txBody>
      </p:sp>
      <p:cxnSp>
        <p:nvCxnSpPr>
          <p:cNvPr id="13" name="Connettore 1 12"/>
          <p:cNvCxnSpPr/>
          <p:nvPr/>
        </p:nvCxnSpPr>
        <p:spPr>
          <a:xfrm flipV="1">
            <a:off x="1331640" y="2232007"/>
            <a:ext cx="0" cy="2246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 flipH="1">
            <a:off x="971600" y="2456702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583343" y="2343191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3635896" y="2514936"/>
            <a:ext cx="32141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3978550" y="2337859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2265" y="2786901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Le grandezze del problema sono: </a:t>
            </a:r>
            <a:r>
              <a:rPr lang="it-IT" u="sng" dirty="0"/>
              <a:t>pescato 2016, riduzione e pescato 2017 </a:t>
            </a:r>
            <a:r>
              <a:rPr lang="it-IT" dirty="0"/>
              <a:t>(da determinare)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 </a:t>
            </a:r>
            <a:r>
              <a:rPr lang="it-IT" dirty="0"/>
              <a:t>è il </a:t>
            </a:r>
            <a:r>
              <a:rPr lang="it-IT" b="1" dirty="0">
                <a:solidFill>
                  <a:srgbClr val="C00000"/>
                </a:solidFill>
              </a:rPr>
              <a:t>pescato 2016 </a:t>
            </a:r>
            <a:r>
              <a:rPr lang="it-IT" dirty="0"/>
              <a:t>(grandezza indicata subito dopo la percentuale)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pescato anno 2016 (grandezza base) e riduzione è una </a:t>
            </a:r>
            <a:r>
              <a:rPr lang="it-IT" b="1" dirty="0">
                <a:solidFill>
                  <a:srgbClr val="C00000"/>
                </a:solidFill>
              </a:rPr>
              <a:t>sottrazione </a:t>
            </a:r>
            <a:r>
              <a:rPr lang="it-IT" dirty="0"/>
              <a:t>(infatti togliendo dal pescato 2016 la riduzione si ottiene il pescato del 2017)</a:t>
            </a:r>
          </a:p>
          <a:p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290833" y="4777067"/>
            <a:ext cx="8352928" cy="77698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      :            </a:t>
            </a:r>
            <a:r>
              <a:rPr lang="it-IT" sz="2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(100 - </a:t>
            </a:r>
            <a:r>
              <a:rPr lang="it-IT" sz="20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=            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:               </a:t>
            </a:r>
            <a:r>
              <a:rPr lang="it-IT" sz="2000" b="1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1052907" y="5842621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2016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193215" y="5848950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2017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5209439" y="5842621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2016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153655" y="5824512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 2017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3625893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5652120" y="5400945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578902" y="5373216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484955" y="5387112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V="1">
            <a:off x="3635896" y="2284183"/>
            <a:ext cx="0" cy="22469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49558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6" grpId="0" animBg="1"/>
      <p:bldP spid="23" grpId="0" animBg="1"/>
      <p:bldP spid="22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611560" y="260648"/>
            <a:ext cx="7920037" cy="954107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 SOTTO CENTO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INVERSO</a:t>
            </a: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ricerca di </a:t>
            </a:r>
            <a:r>
              <a:rPr lang="it-IT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1844824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dirty="0"/>
              <a:t>Una cassetta di fragole ha un peso netto di 2.200 g; la tara è il </a:t>
            </a:r>
            <a:r>
              <a:rPr lang="it-IT" sz="2000" b="1" i="1" dirty="0">
                <a:solidFill>
                  <a:srgbClr val="C00000"/>
                </a:solidFill>
              </a:rPr>
              <a:t>15%</a:t>
            </a:r>
            <a:r>
              <a:rPr lang="it-IT" sz="2000" i="1" dirty="0">
                <a:solidFill>
                  <a:srgbClr val="C00000"/>
                </a:solidFill>
              </a:rPr>
              <a:t> </a:t>
            </a:r>
            <a:r>
              <a:rPr lang="it-IT" sz="2000" i="1" dirty="0"/>
              <a:t>del </a:t>
            </a:r>
          </a:p>
          <a:p>
            <a:pPr algn="ctr"/>
            <a:r>
              <a:rPr lang="it-IT" sz="2000" b="1" i="1" dirty="0">
                <a:solidFill>
                  <a:srgbClr val="C00000"/>
                </a:solidFill>
              </a:rPr>
              <a:t>peso lordo</a:t>
            </a:r>
            <a:r>
              <a:rPr lang="it-IT" sz="2000" i="1" dirty="0"/>
              <a:t>. Determina il </a:t>
            </a:r>
            <a:r>
              <a:rPr lang="it-IT" sz="2000" i="1" dirty="0">
                <a:solidFill>
                  <a:srgbClr val="C00000"/>
                </a:solidFill>
                <a:highlight>
                  <a:srgbClr val="FFFF00"/>
                </a:highlight>
              </a:rPr>
              <a:t>peso lordo</a:t>
            </a:r>
            <a:r>
              <a:rPr lang="it-IT" sz="2000" i="1" dirty="0"/>
              <a:t>? </a:t>
            </a:r>
          </a:p>
        </p:txBody>
      </p:sp>
      <p:cxnSp>
        <p:nvCxnSpPr>
          <p:cNvPr id="13" name="Connettore 1 12"/>
          <p:cNvCxnSpPr/>
          <p:nvPr/>
        </p:nvCxnSpPr>
        <p:spPr>
          <a:xfrm flipV="1">
            <a:off x="7766814" y="1531387"/>
            <a:ext cx="0" cy="3600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7766814" y="1531387"/>
            <a:ext cx="36004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/>
          <p:cNvSpPr/>
          <p:nvPr/>
        </p:nvSpPr>
        <p:spPr>
          <a:xfrm>
            <a:off x="8171557" y="1360368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r</a:t>
            </a:r>
          </a:p>
        </p:txBody>
      </p:sp>
      <p:cxnSp>
        <p:nvCxnSpPr>
          <p:cNvPr id="18" name="Connettore 1 17"/>
          <p:cNvCxnSpPr/>
          <p:nvPr/>
        </p:nvCxnSpPr>
        <p:spPr>
          <a:xfrm>
            <a:off x="2987824" y="2502747"/>
            <a:ext cx="0" cy="3478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2987824" y="2857530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tangolo 22"/>
          <p:cNvSpPr/>
          <p:nvPr/>
        </p:nvSpPr>
        <p:spPr>
          <a:xfrm>
            <a:off x="3445873" y="2639815"/>
            <a:ext cx="360040" cy="3420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C00000"/>
                </a:solidFill>
              </a:rPr>
              <a:t>S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23528" y="3068960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Le grandezze del problema sono: </a:t>
            </a:r>
            <a:r>
              <a:rPr lang="it-IT" u="sng" dirty="0"/>
              <a:t>il peso netto, la tara e il peso lordo</a:t>
            </a:r>
            <a:r>
              <a:rPr lang="it-IT" dirty="0"/>
              <a:t> (da determinare)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</a:t>
            </a:r>
            <a:r>
              <a:rPr lang="it-IT" b="1" dirty="0"/>
              <a:t> </a:t>
            </a:r>
            <a:r>
              <a:rPr lang="it-IT" b="1" dirty="0">
                <a:solidFill>
                  <a:srgbClr val="C00000"/>
                </a:solidFill>
              </a:rPr>
              <a:t>S </a:t>
            </a:r>
            <a:r>
              <a:rPr lang="it-IT" dirty="0"/>
              <a:t>è il </a:t>
            </a:r>
            <a:r>
              <a:rPr lang="it-IT" b="1" dirty="0">
                <a:solidFill>
                  <a:srgbClr val="C00000"/>
                </a:solidFill>
              </a:rPr>
              <a:t>peso lordo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(grandezza indicata subito dopo la percentuale)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dirty="0"/>
              <a:t>La </a:t>
            </a:r>
            <a:r>
              <a:rPr lang="it-IT" b="1" dirty="0">
                <a:solidFill>
                  <a:srgbClr val="C00000"/>
                </a:solidFill>
              </a:rPr>
              <a:t>relazione</a:t>
            </a:r>
            <a:r>
              <a:rPr lang="it-IT" dirty="0"/>
              <a:t> esistente fra peso lordo (grandezza base) e la tara è una </a:t>
            </a:r>
            <a:r>
              <a:rPr lang="it-IT" b="1" dirty="0">
                <a:solidFill>
                  <a:srgbClr val="C00000"/>
                </a:solidFill>
              </a:rPr>
              <a:t>sottrazione </a:t>
            </a:r>
            <a:r>
              <a:rPr lang="it-IT" dirty="0"/>
              <a:t>(infatti togliendo dal peso lordo la tara si ottiene il peso netto)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687985" y="4861683"/>
            <a:ext cx="7992045" cy="77698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       :         (100 ‒ 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        =                   :         </a:t>
            </a:r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2.200</a:t>
            </a:r>
            <a:endParaRPr lang="it-IT" sz="2000" b="1" dirty="0">
              <a:solidFill>
                <a:srgbClr val="C00000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ttangolo 24"/>
          <p:cNvSpPr/>
          <p:nvPr/>
        </p:nvSpPr>
        <p:spPr>
          <a:xfrm>
            <a:off x="1331640" y="5849061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lordo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3491880" y="5851051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netto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5436096" y="5863675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lordo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061809" y="5849061"/>
            <a:ext cx="864096" cy="8640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netto</a:t>
            </a:r>
          </a:p>
        </p:txBody>
      </p:sp>
      <p:cxnSp>
        <p:nvCxnSpPr>
          <p:cNvPr id="33" name="Connettore 2 32"/>
          <p:cNvCxnSpPr/>
          <p:nvPr/>
        </p:nvCxnSpPr>
        <p:spPr>
          <a:xfrm>
            <a:off x="3923928" y="5400258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>
            <a:off x="5868144" y="5405514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>
            <a:off x="7497352" y="5405514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/>
          <p:cNvCxnSpPr/>
          <p:nvPr/>
        </p:nvCxnSpPr>
        <p:spPr>
          <a:xfrm>
            <a:off x="1763688" y="5400258"/>
            <a:ext cx="0" cy="38573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5138" y="4952991"/>
            <a:ext cx="50601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45860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16" grpId="0" animBg="1"/>
      <p:bldP spid="23" grpId="0" animBg="1"/>
      <p:bldP spid="22" grpId="0"/>
      <p:bldP spid="24" grpId="0" animBg="1"/>
      <p:bldP spid="25" grpId="0" animBg="1"/>
      <p:bldP spid="27" grpId="0" animBg="1"/>
      <p:bldP spid="28" grpId="0" animBg="1"/>
      <p:bldP spid="2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RIPARTI PROPORZIONALI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00746" y="1340768"/>
            <a:ext cx="79200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b="1" dirty="0">
                <a:solidFill>
                  <a:srgbClr val="C00000"/>
                </a:solidFill>
              </a:rPr>
              <a:t>Operazioni con le quali una grandezza viene suddivisa in quote commisurate ai valori assunti da altri parametri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20726" y="2492896"/>
            <a:ext cx="828007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Nei </a:t>
            </a:r>
            <a:r>
              <a:rPr lang="it-IT" sz="2200" b="1" dirty="0">
                <a:solidFill>
                  <a:srgbClr val="C00000"/>
                </a:solidFill>
              </a:rPr>
              <a:t>RIPARTI DIRETTI </a:t>
            </a:r>
            <a:r>
              <a:rPr lang="it-IT" sz="2200" dirty="0"/>
              <a:t>una grandezza viene scomposta in parti direttamente proporzionali ai valori dei parametri considerati.</a:t>
            </a:r>
          </a:p>
          <a:p>
            <a:pPr algn="ctr"/>
            <a:r>
              <a:rPr lang="it-IT" sz="2200" dirty="0"/>
              <a:t>Si distinguono:</a:t>
            </a:r>
          </a:p>
        </p:txBody>
      </p:sp>
      <p:sp>
        <p:nvSpPr>
          <p:cNvPr id="5" name="Rettangolo arrotondato 4"/>
          <p:cNvSpPr/>
          <p:nvPr/>
        </p:nvSpPr>
        <p:spPr>
          <a:xfrm>
            <a:off x="1043608" y="4149080"/>
            <a:ext cx="2880320" cy="20882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RIPARTI SEMPLICI DIRETTI</a:t>
            </a:r>
            <a:endParaRPr lang="it-IT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5076056" y="4149080"/>
            <a:ext cx="2880320" cy="208823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RIPARTI COMPOSTI DIRETTI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  <p:extLst>
      <p:ext uri="{BB962C8B-B14F-4D97-AF65-F5344CB8AC3E}">
        <p14:creationId xmlns:p14="http://schemas.microsoft.com/office/powerpoint/2010/main" val="22657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RIPARTI SEMPLICI DIRETTI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79512" y="1340768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La </a:t>
            </a:r>
            <a:r>
              <a:rPr lang="it-IT" sz="2200" u="sng" dirty="0"/>
              <a:t>grandezza da ripartire</a:t>
            </a:r>
            <a:r>
              <a:rPr lang="it-IT" sz="2200" dirty="0"/>
              <a:t> (</a:t>
            </a:r>
            <a:r>
              <a:rPr lang="it-IT" sz="2200" b="1" dirty="0"/>
              <a:t>G</a:t>
            </a:r>
            <a:r>
              <a:rPr lang="it-IT" sz="2200" dirty="0"/>
              <a:t>) è suddivisa in base a un solo gruppo </a:t>
            </a:r>
          </a:p>
          <a:p>
            <a:pPr algn="ctr"/>
            <a:r>
              <a:rPr lang="it-IT" sz="2200" dirty="0"/>
              <a:t>di parametri: a, b, c, …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51520" y="2651867"/>
            <a:ext cx="4824536" cy="201622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G</a:t>
            </a:r>
          </a:p>
          <a:p>
            <a:pPr algn="ctr"/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Coefficiente di riparto (</a:t>
            </a:r>
            <a:r>
              <a:rPr lang="it-IT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__________</a:t>
            </a: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                                              </a:t>
            </a:r>
            <a:r>
              <a:rPr lang="it-IT" b="1" dirty="0"/>
              <a:t>a               </a:t>
            </a:r>
            <a:r>
              <a:rPr lang="it-IT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 + c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  b  </a:t>
            </a:r>
            <a:r>
              <a:rPr lang="it-IT" b="1" dirty="0"/>
              <a:t>+  c</a:t>
            </a:r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5652120" y="2651867"/>
            <a:ext cx="3024336" cy="20475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940152" y="3475313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cr</a:t>
            </a:r>
            <a:r>
              <a:rPr lang="it-IT" b="1" dirty="0"/>
              <a:t>  x</a:t>
            </a:r>
          </a:p>
        </p:txBody>
      </p:sp>
      <p:sp>
        <p:nvSpPr>
          <p:cNvPr id="8" name="Parentesi graffa aperta 7"/>
          <p:cNvSpPr/>
          <p:nvPr/>
        </p:nvSpPr>
        <p:spPr>
          <a:xfrm>
            <a:off x="6660232" y="3212976"/>
            <a:ext cx="288032" cy="958536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7128284" y="3248182"/>
            <a:ext cx="360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</a:t>
            </a:r>
          </a:p>
          <a:p>
            <a:r>
              <a:rPr lang="it-IT" b="1" dirty="0"/>
              <a:t>b</a:t>
            </a:r>
          </a:p>
          <a:p>
            <a:r>
              <a:rPr lang="it-IT" b="1" dirty="0"/>
              <a:t>c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205458" y="5456764"/>
            <a:ext cx="6732240" cy="708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Se i calcoli sono corretti, la somma delle quote è uguale alla grandezza ripartita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  <p:extLst>
      <p:ext uri="{BB962C8B-B14F-4D97-AF65-F5344CB8AC3E}">
        <p14:creationId xmlns:p14="http://schemas.microsoft.com/office/powerpoint/2010/main" val="366788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7" grpId="0"/>
      <p:bldP spid="8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539552" y="476672"/>
            <a:ext cx="7991475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Che cos’è </a:t>
            </a:r>
            <a:r>
              <a:rPr lang="it-IT" sz="2800" b="1" dirty="0">
                <a:solidFill>
                  <a:srgbClr val="C00000"/>
                </a:solidFill>
                <a:latin typeface="Arial" charset="0"/>
                <a:cs typeface="Arial" charset="0"/>
              </a:rPr>
              <a:t>l’economia aziendale</a:t>
            </a: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?</a:t>
            </a:r>
          </a:p>
        </p:txBody>
      </p:sp>
      <p:sp>
        <p:nvSpPr>
          <p:cNvPr id="3" name="Segnaposto contenuto 2"/>
          <p:cNvSpPr>
            <a:spLocks/>
          </p:cNvSpPr>
          <p:nvPr/>
        </p:nvSpPr>
        <p:spPr bwMode="auto">
          <a:xfrm>
            <a:off x="251520" y="2276872"/>
            <a:ext cx="8640961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1450" indent="-171450" eaLnBrk="0" hangingPunct="0">
              <a:spcBef>
                <a:spcPct val="20000"/>
              </a:spcBef>
              <a:buFont typeface="Wingdings" charset="2"/>
              <a:buChar char="Ø"/>
            </a:pPr>
            <a:r>
              <a:rPr lang="it-IT" sz="2400" b="1" dirty="0"/>
              <a:t> Disciplina</a:t>
            </a:r>
            <a:r>
              <a:rPr lang="it-IT" sz="2400" dirty="0"/>
              <a:t> che studia le condizioni di esistenza delle aziende e lo sviluppo della loro attività</a:t>
            </a:r>
          </a:p>
          <a:p>
            <a:pPr eaLnBrk="0" hangingPunct="0">
              <a:spcBef>
                <a:spcPct val="20000"/>
              </a:spcBef>
            </a:pPr>
            <a:endParaRPr lang="it-IT" sz="2400" dirty="0"/>
          </a:p>
          <a:p>
            <a:pPr eaLnBrk="0" hangingPunct="0">
              <a:spcBef>
                <a:spcPct val="20000"/>
              </a:spcBef>
            </a:pPr>
            <a:endParaRPr lang="it-IT" sz="2400" dirty="0"/>
          </a:p>
          <a:p>
            <a:pPr eaLnBrk="0" hangingPunct="0">
              <a:spcBef>
                <a:spcPct val="20000"/>
              </a:spcBef>
            </a:pPr>
            <a:r>
              <a:rPr lang="it-IT" sz="2400" dirty="0"/>
              <a:t>Richiede la conoscenza di alcuni fondamentali </a:t>
            </a:r>
            <a:r>
              <a:rPr lang="it-IT" sz="2400" b="1" u="sng" dirty="0"/>
              <a:t>strumenti matematici</a:t>
            </a:r>
            <a:r>
              <a:rPr lang="it-IT" sz="2400" b="1" dirty="0"/>
              <a:t> </a:t>
            </a:r>
            <a:r>
              <a:rPr lang="it-IT" sz="2400" dirty="0"/>
              <a:t>che consentano di misurare i fenomeni economici</a:t>
            </a:r>
          </a:p>
          <a:p>
            <a:pPr eaLnBrk="0" hangingPunct="0">
              <a:spcBef>
                <a:spcPct val="20000"/>
              </a:spcBef>
            </a:pPr>
            <a:endParaRPr lang="it-IT" sz="12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RIPARTI COMPOSTI DIRETTI</a:t>
            </a:r>
          </a:p>
        </p:txBody>
      </p:sp>
      <p:sp>
        <p:nvSpPr>
          <p:cNvPr id="3" name="Rettangolo 2"/>
          <p:cNvSpPr/>
          <p:nvPr/>
        </p:nvSpPr>
        <p:spPr>
          <a:xfrm>
            <a:off x="5780840" y="2636188"/>
            <a:ext cx="3024336" cy="204758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96136" y="3475313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err="1"/>
              <a:t>cr</a:t>
            </a:r>
            <a:r>
              <a:rPr lang="it-IT" sz="1600" b="1" dirty="0"/>
              <a:t>  x</a:t>
            </a:r>
          </a:p>
        </p:txBody>
      </p:sp>
      <p:sp>
        <p:nvSpPr>
          <p:cNvPr id="5" name="Parentesi graffa aperta 4"/>
          <p:cNvSpPr/>
          <p:nvPr/>
        </p:nvSpPr>
        <p:spPr>
          <a:xfrm>
            <a:off x="6516216" y="3212976"/>
            <a:ext cx="288032" cy="958536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948264" y="3248182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/>
              <a:t>a1 x a2</a:t>
            </a:r>
          </a:p>
          <a:p>
            <a:r>
              <a:rPr lang="it-IT" sz="1600" b="1" dirty="0"/>
              <a:t>b1 x b2</a:t>
            </a:r>
          </a:p>
          <a:p>
            <a:r>
              <a:rPr lang="it-IT" sz="1600" b="1" dirty="0"/>
              <a:t>c1 x c2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79512" y="1214936"/>
            <a:ext cx="84969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/>
              <a:t>La </a:t>
            </a:r>
            <a:r>
              <a:rPr lang="it-IT" sz="2200" u="sng" dirty="0"/>
              <a:t>grandezza da ripartire</a:t>
            </a:r>
            <a:r>
              <a:rPr lang="it-IT" sz="2200" dirty="0"/>
              <a:t> (</a:t>
            </a:r>
            <a:r>
              <a:rPr lang="it-IT" sz="2200" b="1" dirty="0"/>
              <a:t>G</a:t>
            </a:r>
            <a:r>
              <a:rPr lang="it-IT" sz="2200" dirty="0"/>
              <a:t>) è contemporaneamente suddivisa in base a più gruppi </a:t>
            </a:r>
          </a:p>
          <a:p>
            <a:pPr algn="ctr"/>
            <a:r>
              <a:rPr lang="it-IT" sz="2200" dirty="0"/>
              <a:t>di parametri:</a:t>
            </a:r>
            <a:r>
              <a:rPr lang="it-IT" sz="2200" i="1" dirty="0"/>
              <a:t> a1</a:t>
            </a:r>
            <a:r>
              <a:rPr lang="it-IT" sz="2200" dirty="0"/>
              <a:t> x </a:t>
            </a:r>
            <a:r>
              <a:rPr lang="it-IT" sz="2200" i="1" dirty="0"/>
              <a:t>a2</a:t>
            </a:r>
            <a:r>
              <a:rPr lang="it-IT" sz="2200" dirty="0"/>
              <a:t>, </a:t>
            </a:r>
            <a:r>
              <a:rPr lang="it-IT" sz="2200" i="1" dirty="0"/>
              <a:t>b1</a:t>
            </a:r>
            <a:r>
              <a:rPr lang="it-IT" sz="2200" dirty="0"/>
              <a:t> x </a:t>
            </a:r>
            <a:r>
              <a:rPr lang="it-IT" sz="2200" i="1" dirty="0"/>
              <a:t>b2</a:t>
            </a:r>
            <a:r>
              <a:rPr lang="it-IT" sz="2200" dirty="0"/>
              <a:t> ,</a:t>
            </a:r>
            <a:r>
              <a:rPr lang="it-IT" sz="2200" i="1" dirty="0"/>
              <a:t>c1</a:t>
            </a:r>
            <a:r>
              <a:rPr lang="it-IT" sz="2200" dirty="0"/>
              <a:t> x </a:t>
            </a:r>
            <a:r>
              <a:rPr lang="it-IT" sz="2200" i="1" dirty="0"/>
              <a:t>c2</a:t>
            </a:r>
            <a:r>
              <a:rPr lang="it-IT" sz="2200" dirty="0"/>
              <a:t>,…</a:t>
            </a:r>
          </a:p>
        </p:txBody>
      </p:sp>
      <p:sp>
        <p:nvSpPr>
          <p:cNvPr id="8" name="Rettangolo 7"/>
          <p:cNvSpPr/>
          <p:nvPr/>
        </p:nvSpPr>
        <p:spPr>
          <a:xfrm>
            <a:off x="251520" y="2651867"/>
            <a:ext cx="5112568" cy="2016224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</a:p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Coefficiente (</a:t>
            </a:r>
            <a:r>
              <a:rPr lang="it-IT" sz="16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lang="it-IT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G                       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</a:t>
            </a:r>
          </a:p>
          <a:p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 riparto                 a1 x a2 + b1 x b2  + c1 x c2</a:t>
            </a:r>
            <a:endParaRPr lang="it-I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205458" y="5153273"/>
            <a:ext cx="6732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Se i calcoli sono corretti, la somma delle quote è uguale alla grandezza ripartita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  <p:extLst>
      <p:ext uri="{BB962C8B-B14F-4D97-AF65-F5344CB8AC3E}">
        <p14:creationId xmlns:p14="http://schemas.microsoft.com/office/powerpoint/2010/main" val="922516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/>
      <p:bldP spid="8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359533" y="476672"/>
            <a:ext cx="8424166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IL SISTEMA DI MISURE</a:t>
            </a:r>
          </a:p>
        </p:txBody>
      </p:sp>
      <p:sp>
        <p:nvSpPr>
          <p:cNvPr id="3" name="Segnaposto contenuto 2"/>
          <p:cNvSpPr>
            <a:spLocks/>
          </p:cNvSpPr>
          <p:nvPr/>
        </p:nvSpPr>
        <p:spPr bwMode="auto">
          <a:xfrm>
            <a:off x="379586" y="1412776"/>
            <a:ext cx="8496174" cy="5063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spcBef>
                <a:spcPct val="20000"/>
              </a:spcBef>
            </a:pPr>
            <a:r>
              <a:rPr lang="it-IT" sz="2400" b="1" dirty="0">
                <a:solidFill>
                  <a:srgbClr val="C00000"/>
                </a:solidFill>
              </a:rPr>
              <a:t>Insieme delle </a:t>
            </a:r>
            <a:r>
              <a:rPr lang="it-IT" sz="2400" b="1" i="1" dirty="0">
                <a:solidFill>
                  <a:srgbClr val="C00000"/>
                </a:solidFill>
              </a:rPr>
              <a:t>unità di misura </a:t>
            </a:r>
            <a:r>
              <a:rPr lang="it-IT" sz="2400" b="1" dirty="0">
                <a:solidFill>
                  <a:srgbClr val="C00000"/>
                </a:solidFill>
              </a:rPr>
              <a:t>e dei relativi </a:t>
            </a:r>
            <a:r>
              <a:rPr lang="it-IT" sz="2400" b="1" i="1" dirty="0">
                <a:solidFill>
                  <a:srgbClr val="C00000"/>
                </a:solidFill>
              </a:rPr>
              <a:t>multipli</a:t>
            </a:r>
            <a:r>
              <a:rPr lang="it-IT" sz="2400" b="1" dirty="0">
                <a:solidFill>
                  <a:srgbClr val="C00000"/>
                </a:solidFill>
              </a:rPr>
              <a:t> e </a:t>
            </a:r>
            <a:r>
              <a:rPr lang="it-IT" sz="2400" b="1" i="1" dirty="0">
                <a:solidFill>
                  <a:srgbClr val="C00000"/>
                </a:solidFill>
              </a:rPr>
              <a:t>sottomultipli</a:t>
            </a:r>
            <a:r>
              <a:rPr lang="it-IT" sz="2400" b="1" dirty="0">
                <a:solidFill>
                  <a:srgbClr val="C00000"/>
                </a:solidFill>
              </a:rPr>
              <a:t> usato in un determinato Paese</a:t>
            </a:r>
          </a:p>
          <a:p>
            <a:pPr eaLnBrk="0" hangingPunct="0">
              <a:spcBef>
                <a:spcPct val="20000"/>
              </a:spcBef>
              <a:buFont typeface="Arial" charset="0"/>
              <a:buNone/>
            </a:pPr>
            <a:endParaRPr lang="it-IT" sz="2400" dirty="0"/>
          </a:p>
          <a:p>
            <a:pPr algn="ctr" eaLnBrk="0" hangingPunct="0">
              <a:spcBef>
                <a:spcPct val="20000"/>
              </a:spcBef>
            </a:pPr>
            <a:r>
              <a:rPr lang="it-IT" sz="2400" dirty="0"/>
              <a:t>Nei Paesi UE è usato il </a:t>
            </a:r>
            <a:r>
              <a:rPr lang="it-IT" sz="2400" b="1" dirty="0"/>
              <a:t>SI</a:t>
            </a:r>
          </a:p>
          <a:p>
            <a:pPr algn="ctr" eaLnBrk="0" hangingPunct="0">
              <a:spcBef>
                <a:spcPct val="20000"/>
              </a:spcBef>
            </a:pPr>
            <a:endParaRPr lang="it-IT" sz="2400" dirty="0"/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</a:rPr>
              <a:t>UNITÀ DI MISURA</a:t>
            </a:r>
            <a:r>
              <a:rPr lang="it-IT" sz="2400" dirty="0"/>
              <a:t>: grandezza riconosciuta da tutti come base di riferimento per misurare un’altra grandezza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</a:rPr>
              <a:t>MULTIPLI</a:t>
            </a:r>
            <a:r>
              <a:rPr lang="it-IT" sz="2400" dirty="0"/>
              <a:t>: contengono l’unità di misura un certo numero di volte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</a:rPr>
              <a:t>SOTTOMULTIPLI</a:t>
            </a:r>
            <a:r>
              <a:rPr lang="it-IT" sz="2400" dirty="0"/>
              <a:t>: sono contenuti nell’unità di misura un certo numero di volte</a:t>
            </a:r>
          </a:p>
          <a:p>
            <a:pPr marL="342900" indent="-342900" eaLnBrk="0" hangingPunct="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it-IT" sz="2400" dirty="0"/>
          </a:p>
          <a:p>
            <a:pPr algn="just" eaLnBrk="0" hangingPunct="0">
              <a:spcBef>
                <a:spcPct val="20000"/>
              </a:spcBef>
            </a:pPr>
            <a:endParaRPr lang="it-IT" sz="2400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/>
          </p:cNvSpPr>
          <p:nvPr/>
        </p:nvSpPr>
        <p:spPr bwMode="auto">
          <a:xfrm>
            <a:off x="467159" y="3717032"/>
            <a:ext cx="828116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400" b="1" u="sng" dirty="0"/>
              <a:t>Se si sale di </a:t>
            </a:r>
            <a:r>
              <a:rPr lang="it-IT" sz="2400" i="1" u="sng" dirty="0"/>
              <a:t>n</a:t>
            </a:r>
            <a:r>
              <a:rPr lang="it-IT" sz="2400" b="1" u="sng" dirty="0"/>
              <a:t> posizioni nella scala di misure</a:t>
            </a:r>
            <a:r>
              <a:rPr lang="it-IT" sz="2400" b="1" dirty="0"/>
              <a:t>: </a:t>
            </a:r>
            <a:r>
              <a:rPr lang="it-IT" sz="2400" dirty="0"/>
              <a:t>si tolgono zeri oppure si sposta la virgola verso sinistra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it-IT" sz="2400" b="1" u="sng" dirty="0"/>
              <a:t>Se si scende di </a:t>
            </a:r>
            <a:r>
              <a:rPr lang="it-IT" sz="2400" i="1" u="sng" dirty="0"/>
              <a:t>n</a:t>
            </a:r>
            <a:r>
              <a:rPr lang="it-IT" sz="2400" b="1" u="sng" dirty="0"/>
              <a:t> posizioni nella scala di misure</a:t>
            </a:r>
            <a:r>
              <a:rPr lang="it-IT" sz="2400" b="1" dirty="0"/>
              <a:t>: </a:t>
            </a:r>
            <a:r>
              <a:rPr lang="it-IT" sz="2400" dirty="0"/>
              <a:t>si aggiungono zeri oppure si sposta la virgola verso destra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59533" y="476672"/>
            <a:ext cx="8424166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LE EQUIVALENZE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75172" y="1542847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C00000"/>
                </a:solidFill>
              </a:rPr>
              <a:t>Sono i calcoli per trasformare una misura in un suo multiplo o sottomultiplo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67159" y="2916799"/>
            <a:ext cx="81005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REGOLA DI RISOLUZIONE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 txBox="1">
            <a:spLocks noChangeArrowheads="1"/>
          </p:cNvSpPr>
          <p:nvPr/>
        </p:nvSpPr>
        <p:spPr bwMode="auto">
          <a:xfrm>
            <a:off x="826703" y="999892"/>
            <a:ext cx="7489825" cy="575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it-IT" sz="2800" b="1">
              <a:solidFill>
                <a:srgbClr val="C00000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59533" y="476672"/>
            <a:ext cx="8424166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RELAZIONI TRA GRANDEZZE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9533" y="1804882"/>
            <a:ext cx="8532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PESO LORDO: </a:t>
            </a:r>
            <a:r>
              <a:rPr lang="it-IT" dirty="0"/>
              <a:t>peso della merce + peso dell’imballaggio 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754253" y="2361984"/>
            <a:ext cx="4824536" cy="425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LORDO = PESO NETTO + TARA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59533" y="3005021"/>
            <a:ext cx="788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PESO NETTO: </a:t>
            </a:r>
            <a:r>
              <a:rPr lang="it-IT" dirty="0"/>
              <a:t>peso della sola merce</a:t>
            </a:r>
          </a:p>
        </p:txBody>
      </p:sp>
      <p:sp>
        <p:nvSpPr>
          <p:cNvPr id="15" name="Rettangolo arrotondato 14"/>
          <p:cNvSpPr/>
          <p:nvPr/>
        </p:nvSpPr>
        <p:spPr>
          <a:xfrm>
            <a:off x="754254" y="3522763"/>
            <a:ext cx="4969433" cy="49374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PESO NETTO = PESO LORDO ‒ TARA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90839" y="4370871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TARA: </a:t>
            </a:r>
            <a:r>
              <a:rPr lang="it-IT" dirty="0"/>
              <a:t>peso dell’imballaggio (involucro che contiene la merce: scatola, cassa, barattolo, bottiglia…)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754253" y="5163910"/>
            <a:ext cx="4969433" cy="4746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 = PESO LORDO ‒ PESO NETTO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15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sellaDiTesto 13"/>
          <p:cNvSpPr txBox="1"/>
          <p:nvPr/>
        </p:nvSpPr>
        <p:spPr>
          <a:xfrm>
            <a:off x="323528" y="260942"/>
            <a:ext cx="8424166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solidFill>
                  <a:schemeClr val="tx1"/>
                </a:solidFill>
                <a:latin typeface="Arial" charset="0"/>
                <a:cs typeface="Arial" charset="0"/>
              </a:rPr>
              <a:t>RELAZIONI TRA GRANDEZZE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222916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RICAVI: </a:t>
            </a:r>
            <a:r>
              <a:rPr lang="it-IT" dirty="0"/>
              <a:t>somme che si ricevono dalla vendita di merci</a:t>
            </a:r>
          </a:p>
        </p:txBody>
      </p:sp>
      <p:sp>
        <p:nvSpPr>
          <p:cNvPr id="17" name="Rettangolo arrotondato 16"/>
          <p:cNvSpPr/>
          <p:nvPr/>
        </p:nvSpPr>
        <p:spPr>
          <a:xfrm>
            <a:off x="1043608" y="1596871"/>
            <a:ext cx="4033329" cy="4746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RICAVI = COSTI + UTILE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18210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COSTI: </a:t>
            </a:r>
            <a:r>
              <a:rPr lang="it-IT" dirty="0"/>
              <a:t>somme che si pagano per l’acquisto di merci</a:t>
            </a:r>
          </a:p>
        </p:txBody>
      </p:sp>
      <p:sp>
        <p:nvSpPr>
          <p:cNvPr id="21" name="Rettangolo arrotondato 20"/>
          <p:cNvSpPr/>
          <p:nvPr/>
        </p:nvSpPr>
        <p:spPr>
          <a:xfrm>
            <a:off x="1043608" y="2579529"/>
            <a:ext cx="4033329" cy="47465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COSTI = RICAVI ‒ UTILE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469001" y="3254808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UTILE o GUADAGNO: </a:t>
            </a:r>
            <a:r>
              <a:rPr lang="it-IT" dirty="0"/>
              <a:t>differenza positiva tra ricavi e costi</a:t>
            </a:r>
          </a:p>
        </p:txBody>
      </p:sp>
      <p:sp>
        <p:nvSpPr>
          <p:cNvPr id="25" name="Rettangolo arrotondato 24"/>
          <p:cNvSpPr/>
          <p:nvPr/>
        </p:nvSpPr>
        <p:spPr>
          <a:xfrm>
            <a:off x="1043608" y="3691670"/>
            <a:ext cx="4033329" cy="4500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UTILE = RICAVI ‒ COSTI &gt; 0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451132" y="4374653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PERDITA: </a:t>
            </a:r>
            <a:r>
              <a:rPr lang="it-IT" dirty="0"/>
              <a:t>se i ricavi sono minori dei costi</a:t>
            </a:r>
          </a:p>
        </p:txBody>
      </p:sp>
      <p:sp>
        <p:nvSpPr>
          <p:cNvPr id="26" name="Rettangolo arrotondato 25"/>
          <p:cNvSpPr/>
          <p:nvPr/>
        </p:nvSpPr>
        <p:spPr>
          <a:xfrm>
            <a:off x="1043608" y="4779453"/>
            <a:ext cx="4033329" cy="45003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PERDITA = RICAVI ‒ COSTI &lt; 0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467544" y="5517232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Sono </a:t>
            </a:r>
            <a:r>
              <a:rPr lang="it-IT" b="1" i="1" u="sng" dirty="0">
                <a:solidFill>
                  <a:srgbClr val="002060"/>
                </a:solidFill>
              </a:rPr>
              <a:t>unitari</a:t>
            </a:r>
            <a:r>
              <a:rPr lang="it-IT" b="1" dirty="0">
                <a:solidFill>
                  <a:srgbClr val="002060"/>
                </a:solidFill>
              </a:rPr>
              <a:t> se riferiti a una sola unità di merce</a:t>
            </a:r>
          </a:p>
          <a:p>
            <a:r>
              <a:rPr lang="it-IT" b="1" dirty="0">
                <a:solidFill>
                  <a:srgbClr val="002060"/>
                </a:solidFill>
              </a:rPr>
              <a:t>Sono</a:t>
            </a:r>
            <a:r>
              <a:rPr lang="it-IT" b="1" i="1" dirty="0">
                <a:solidFill>
                  <a:srgbClr val="002060"/>
                </a:solidFill>
              </a:rPr>
              <a:t> </a:t>
            </a:r>
            <a:r>
              <a:rPr lang="it-IT" b="1" i="1" u="sng" dirty="0">
                <a:solidFill>
                  <a:srgbClr val="002060"/>
                </a:solidFill>
              </a:rPr>
              <a:t>totali</a:t>
            </a:r>
            <a:r>
              <a:rPr lang="it-IT" b="1" i="1" dirty="0">
                <a:solidFill>
                  <a:srgbClr val="002060"/>
                </a:solidFill>
              </a:rPr>
              <a:t> </a:t>
            </a:r>
            <a:r>
              <a:rPr lang="it-IT" b="1" dirty="0">
                <a:solidFill>
                  <a:srgbClr val="002060"/>
                </a:solidFill>
              </a:rPr>
              <a:t>se riferiti a tutta la merce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1" animBg="1"/>
      <p:bldP spid="3" grpId="0"/>
      <p:bldP spid="17" grpId="0" animBg="1"/>
      <p:bldP spid="4" grpId="0"/>
      <p:bldP spid="21" grpId="0" animBg="1"/>
      <p:bldP spid="5" grpId="0"/>
      <p:bldP spid="25" grpId="0" animBg="1"/>
      <p:bldP spid="11" grpId="0"/>
      <p:bldP spid="26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251521" y="332656"/>
            <a:ext cx="8568952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L’ARROTONDAMENTO DI UN IMPORTO IN EURO</a:t>
            </a:r>
            <a:endParaRPr lang="it-I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124744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Viene effettuato al </a:t>
            </a:r>
            <a:r>
              <a:rPr lang="it-IT" sz="2400" b="1" i="1" dirty="0"/>
              <a:t>centesimo</a:t>
            </a:r>
            <a:r>
              <a:rPr lang="it-IT" sz="2400" b="1" dirty="0"/>
              <a:t>, ossia conservando solo due decimali dopo la virgola</a:t>
            </a:r>
          </a:p>
          <a:p>
            <a:endParaRPr lang="it-IT" dirty="0"/>
          </a:p>
        </p:txBody>
      </p:sp>
      <p:sp>
        <p:nvSpPr>
          <p:cNvPr id="3" name="Rettangolo arrotondato 2"/>
          <p:cNvSpPr/>
          <p:nvPr/>
        </p:nvSpPr>
        <p:spPr>
          <a:xfrm>
            <a:off x="251520" y="2501608"/>
            <a:ext cx="4104456" cy="28716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438169" y="2775873"/>
            <a:ext cx="371397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PER DIFETTO</a:t>
            </a:r>
          </a:p>
          <a:p>
            <a:pPr algn="ctr"/>
            <a:endParaRPr lang="it-IT" b="1" dirty="0">
              <a:solidFill>
                <a:srgbClr val="FF0000"/>
              </a:solidFill>
            </a:endParaRPr>
          </a:p>
          <a:p>
            <a:pPr algn="ctr"/>
            <a:r>
              <a:rPr lang="it-IT" dirty="0"/>
              <a:t>Senza </a:t>
            </a:r>
            <a:r>
              <a:rPr lang="it-IT" i="1" dirty="0"/>
              <a:t>modificare</a:t>
            </a:r>
            <a:r>
              <a:rPr lang="it-IT" dirty="0"/>
              <a:t> la </a:t>
            </a:r>
            <a:r>
              <a:rPr lang="it-IT" i="1" dirty="0"/>
              <a:t>seconda cifra </a:t>
            </a:r>
            <a:r>
              <a:rPr lang="it-IT" dirty="0"/>
              <a:t>dopo la virgola, se la terza cifra è inferiore a 5</a:t>
            </a:r>
          </a:p>
          <a:p>
            <a:pPr algn="ctr"/>
            <a:endParaRPr lang="it-IT" dirty="0"/>
          </a:p>
          <a:p>
            <a:endParaRPr lang="it-IT" dirty="0"/>
          </a:p>
          <a:p>
            <a:pPr algn="ctr"/>
            <a:r>
              <a:rPr lang="it-IT" dirty="0"/>
              <a:t>73,27</a:t>
            </a:r>
            <a:r>
              <a:rPr lang="it-IT" b="1" dirty="0">
                <a:solidFill>
                  <a:srgbClr val="FF0000"/>
                </a:solidFill>
              </a:rPr>
              <a:t>4</a:t>
            </a:r>
            <a:r>
              <a:rPr lang="it-IT" dirty="0"/>
              <a:t>767 si arrotonda a </a:t>
            </a:r>
            <a:r>
              <a:rPr lang="it-IT" b="1" dirty="0"/>
              <a:t>73,27</a:t>
            </a:r>
          </a:p>
        </p:txBody>
      </p:sp>
      <p:sp>
        <p:nvSpPr>
          <p:cNvPr id="8" name="Rettangolo arrotondato 7"/>
          <p:cNvSpPr/>
          <p:nvPr/>
        </p:nvSpPr>
        <p:spPr>
          <a:xfrm>
            <a:off x="4716016" y="2509620"/>
            <a:ext cx="4104456" cy="28716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968143" y="2760484"/>
            <a:ext cx="360020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</a:rPr>
              <a:t>PER ECCESSO</a:t>
            </a:r>
          </a:p>
          <a:p>
            <a:pPr algn="ctr"/>
            <a:endParaRPr lang="it-IT" sz="2000" b="1" dirty="0">
              <a:solidFill>
                <a:srgbClr val="FF0000"/>
              </a:solidFill>
            </a:endParaRPr>
          </a:p>
          <a:p>
            <a:pPr algn="ctr"/>
            <a:r>
              <a:rPr lang="it-IT" i="1" dirty="0"/>
              <a:t>Aumentando di una unità </a:t>
            </a:r>
            <a:r>
              <a:rPr lang="it-IT" dirty="0"/>
              <a:t>la </a:t>
            </a:r>
            <a:r>
              <a:rPr lang="it-IT" i="1" dirty="0"/>
              <a:t>seconda cifra </a:t>
            </a:r>
            <a:r>
              <a:rPr lang="it-IT" dirty="0"/>
              <a:t>dopo la virgola, se la terza cifra è uguale o superiore a 5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88,62</a:t>
            </a:r>
            <a:r>
              <a:rPr lang="it-IT" b="1" dirty="0">
                <a:solidFill>
                  <a:srgbClr val="FF0000"/>
                </a:solidFill>
              </a:rPr>
              <a:t>5</a:t>
            </a:r>
            <a:r>
              <a:rPr lang="it-IT" dirty="0"/>
              <a:t>789 si arrotonda a </a:t>
            </a:r>
            <a:r>
              <a:rPr lang="it-IT" b="1" dirty="0"/>
              <a:t>88,63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LE PROPORZIONI</a:t>
            </a:r>
            <a:endParaRPr lang="it-I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1560" y="1124744"/>
            <a:ext cx="792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C00000"/>
                </a:solidFill>
              </a:rPr>
              <a:t>Una proporzione è un’uguaglianza fra due rapporti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11760" y="1719148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i="1" u="sng" dirty="0"/>
              <a:t>I termini di una proporzione</a:t>
            </a:r>
          </a:p>
        </p:txBody>
      </p:sp>
      <p:cxnSp>
        <p:nvCxnSpPr>
          <p:cNvPr id="9" name="Connettore 2 8"/>
          <p:cNvCxnSpPr/>
          <p:nvPr/>
        </p:nvCxnSpPr>
        <p:spPr>
          <a:xfrm flipV="1">
            <a:off x="1367644" y="3728575"/>
            <a:ext cx="0" cy="108012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1367644" y="4808695"/>
            <a:ext cx="66247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 flipV="1">
            <a:off x="7972908" y="3764579"/>
            <a:ext cx="19472" cy="10441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3563888" y="4493935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estremi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187624" y="3243116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a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231740" y="324311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: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275856" y="3243116"/>
            <a:ext cx="468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b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463988" y="327793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=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5580112" y="323947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c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6660232" y="323947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: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7812360" y="327793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d</a:t>
            </a:r>
          </a:p>
        </p:txBody>
      </p:sp>
      <p:cxnSp>
        <p:nvCxnSpPr>
          <p:cNvPr id="26" name="Connettore 2 25"/>
          <p:cNvCxnSpPr/>
          <p:nvPr/>
        </p:nvCxnSpPr>
        <p:spPr>
          <a:xfrm flipV="1">
            <a:off x="3383868" y="3643226"/>
            <a:ext cx="0" cy="62540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3383868" y="4268635"/>
            <a:ext cx="24482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2 29"/>
          <p:cNvCxnSpPr>
            <a:endCxn id="22" idx="2"/>
          </p:cNvCxnSpPr>
          <p:nvPr/>
        </p:nvCxnSpPr>
        <p:spPr>
          <a:xfrm flipV="1">
            <a:off x="5832140" y="3639584"/>
            <a:ext cx="0" cy="6290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/>
          <p:cNvSpPr txBox="1"/>
          <p:nvPr/>
        </p:nvSpPr>
        <p:spPr>
          <a:xfrm>
            <a:off x="3959932" y="3954109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/>
              <a:t>medi</a:t>
            </a:r>
            <a:endParaRPr lang="it-IT" b="1" dirty="0"/>
          </a:p>
        </p:txBody>
      </p:sp>
      <p:cxnSp>
        <p:nvCxnSpPr>
          <p:cNvPr id="23553" name="Connettore 2 23552"/>
          <p:cNvCxnSpPr>
            <a:endCxn id="18" idx="0"/>
          </p:cNvCxnSpPr>
          <p:nvPr/>
        </p:nvCxnSpPr>
        <p:spPr>
          <a:xfrm>
            <a:off x="1367644" y="2720463"/>
            <a:ext cx="0" cy="522653"/>
          </a:xfrm>
          <a:prstGeom prst="straightConnector1">
            <a:avLst/>
          </a:prstGeom>
          <a:ln>
            <a:solidFill>
              <a:srgbClr val="33CC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56" name="Connettore 1 23555"/>
          <p:cNvCxnSpPr/>
          <p:nvPr/>
        </p:nvCxnSpPr>
        <p:spPr>
          <a:xfrm>
            <a:off x="1367644" y="2720463"/>
            <a:ext cx="4428492" cy="0"/>
          </a:xfrm>
          <a:prstGeom prst="line">
            <a:avLst/>
          </a:prstGeom>
          <a:ln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2" name="Connettore 1 23561"/>
          <p:cNvCxnSpPr/>
          <p:nvPr/>
        </p:nvCxnSpPr>
        <p:spPr>
          <a:xfrm>
            <a:off x="5796136" y="2720463"/>
            <a:ext cx="360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65" name="Connettore 2 23564"/>
          <p:cNvCxnSpPr>
            <a:endCxn id="22" idx="0"/>
          </p:cNvCxnSpPr>
          <p:nvPr/>
        </p:nvCxnSpPr>
        <p:spPr>
          <a:xfrm>
            <a:off x="5832140" y="2720463"/>
            <a:ext cx="0" cy="519011"/>
          </a:xfrm>
          <a:prstGeom prst="straightConnector1">
            <a:avLst/>
          </a:prstGeom>
          <a:ln>
            <a:solidFill>
              <a:srgbClr val="33CC3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CasellaDiTesto 23565"/>
          <p:cNvSpPr txBox="1"/>
          <p:nvPr/>
        </p:nvSpPr>
        <p:spPr>
          <a:xfrm>
            <a:off x="1475656" y="2368567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33CC33"/>
                </a:solidFill>
              </a:rPr>
              <a:t>antecedenti</a:t>
            </a:r>
          </a:p>
        </p:txBody>
      </p:sp>
      <p:cxnSp>
        <p:nvCxnSpPr>
          <p:cNvPr id="23568" name="Connettore 2 23567"/>
          <p:cNvCxnSpPr/>
          <p:nvPr/>
        </p:nvCxnSpPr>
        <p:spPr>
          <a:xfrm>
            <a:off x="3383868" y="2368567"/>
            <a:ext cx="0" cy="90936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0" name="Connettore 1 23569"/>
          <p:cNvCxnSpPr/>
          <p:nvPr/>
        </p:nvCxnSpPr>
        <p:spPr>
          <a:xfrm>
            <a:off x="3383868" y="2368567"/>
            <a:ext cx="458904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77" name="Connettore 2 23576"/>
          <p:cNvCxnSpPr/>
          <p:nvPr/>
        </p:nvCxnSpPr>
        <p:spPr>
          <a:xfrm>
            <a:off x="7972908" y="2368567"/>
            <a:ext cx="0" cy="90936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78" name="CasellaDiTesto 23577"/>
          <p:cNvSpPr txBox="1"/>
          <p:nvPr/>
        </p:nvSpPr>
        <p:spPr>
          <a:xfrm>
            <a:off x="5437915" y="206084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conseguenti</a:t>
            </a:r>
            <a:endParaRPr lang="it-IT" b="1" dirty="0">
              <a:solidFill>
                <a:srgbClr val="0070C0"/>
              </a:solidFill>
            </a:endParaRPr>
          </a:p>
        </p:txBody>
      </p:sp>
      <p:sp>
        <p:nvSpPr>
          <p:cNvPr id="23579" name="CasellaDiTesto 23578"/>
          <p:cNvSpPr txBox="1"/>
          <p:nvPr/>
        </p:nvSpPr>
        <p:spPr>
          <a:xfrm>
            <a:off x="323528" y="5202162"/>
            <a:ext cx="856895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u="sng" dirty="0"/>
              <a:t>Proprietà fondamentale</a:t>
            </a:r>
            <a:r>
              <a:rPr lang="it-IT" b="1" dirty="0"/>
              <a:t>: </a:t>
            </a:r>
            <a:r>
              <a:rPr lang="it-IT" dirty="0"/>
              <a:t>il prodotto dei medi è uguale al prodotto degli estremi</a:t>
            </a:r>
          </a:p>
          <a:p>
            <a:pPr>
              <a:lnSpc>
                <a:spcPct val="150000"/>
              </a:lnSpc>
            </a:pPr>
            <a:r>
              <a:rPr lang="it-IT" b="1" u="sng" dirty="0"/>
              <a:t>Ricerca del medio incognito</a:t>
            </a:r>
            <a:r>
              <a:rPr lang="it-IT" b="1" dirty="0"/>
              <a:t>: </a:t>
            </a:r>
            <a:r>
              <a:rPr lang="it-IT" dirty="0"/>
              <a:t>prodotto degli estremi, diviso il medio noto</a:t>
            </a:r>
          </a:p>
          <a:p>
            <a:pPr>
              <a:lnSpc>
                <a:spcPct val="150000"/>
              </a:lnSpc>
            </a:pPr>
            <a:r>
              <a:rPr lang="it-IT" b="1" u="sng" dirty="0"/>
              <a:t>Ricerca dell’estremo incognito</a:t>
            </a:r>
            <a:r>
              <a:rPr lang="it-IT" b="1" dirty="0"/>
              <a:t>: </a:t>
            </a:r>
            <a:r>
              <a:rPr lang="it-IT" dirty="0"/>
              <a:t>prodotto dei medi, diviso l’estremo noto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3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3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31" grpId="0"/>
      <p:bldP spid="23566" grpId="0"/>
      <p:bldP spid="23578" grpId="0"/>
      <p:bldP spid="2357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611560" y="260648"/>
            <a:ext cx="7920037" cy="523220"/>
          </a:xfrm>
          <a:prstGeom prst="rect">
            <a:avLst/>
          </a:prstGeom>
          <a:solidFill>
            <a:srgbClr val="FFCC99"/>
          </a:solidFill>
          <a:ln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it-IT" sz="2800" b="1" dirty="0">
                <a:latin typeface="Arial" panose="020B0604020202020204" pitchFamily="34" charset="0"/>
                <a:cs typeface="Arial" panose="020B0604020202020204" pitchFamily="34" charset="0"/>
              </a:rPr>
              <a:t>LE GRANDEZZE PROPORZIONALI</a:t>
            </a:r>
            <a:endParaRPr lang="it-IT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83568" y="1268760"/>
            <a:ext cx="792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Due grandezze variabili e dipendenti sono tra loro:</a:t>
            </a:r>
          </a:p>
        </p:txBody>
      </p:sp>
      <p:sp>
        <p:nvSpPr>
          <p:cNvPr id="3" name="Rettangolo arrotondato 2"/>
          <p:cNvSpPr/>
          <p:nvPr/>
        </p:nvSpPr>
        <p:spPr>
          <a:xfrm>
            <a:off x="215517" y="2343782"/>
            <a:ext cx="4104456" cy="374441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DIRETTAMENTE PROPORZIONALI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raddoppiando, triplicando,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dimezzando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l’una,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raddoppia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triplica, dimezza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anche l’altra</a:t>
            </a:r>
          </a:p>
          <a:p>
            <a:pPr algn="ctr"/>
            <a:endParaRPr lang="it-I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Latte             Costo</a:t>
            </a:r>
          </a:p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1 l             1,50 euro</a:t>
            </a:r>
          </a:p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2 l                   x</a:t>
            </a:r>
          </a:p>
          <a:p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1  :  2  =  1,50  :  x</a:t>
            </a:r>
          </a:p>
        </p:txBody>
      </p:sp>
      <p:sp>
        <p:nvSpPr>
          <p:cNvPr id="10" name="Rettangolo arrotondato 9"/>
          <p:cNvSpPr/>
          <p:nvPr/>
        </p:nvSpPr>
        <p:spPr>
          <a:xfrm>
            <a:off x="4788024" y="2339946"/>
            <a:ext cx="4104456" cy="374441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INVERSAMENTE PROPORZIONALI</a:t>
            </a:r>
          </a:p>
          <a:p>
            <a:pPr algn="ctr"/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Quando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raddoppiando, triplicando,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quadruplicando</a:t>
            </a:r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l’una, l’altra </a:t>
            </a:r>
          </a:p>
          <a:p>
            <a:pPr algn="ctr"/>
            <a:r>
              <a:rPr lang="it-IT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diventa la metà, la terza parte, la quarta parte…</a:t>
            </a:r>
            <a:endParaRPr lang="it-IT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         Velocità</a:t>
            </a:r>
          </a:p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9 h             50 Km/h</a:t>
            </a:r>
          </a:p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x             100 Km/h</a:t>
            </a:r>
          </a:p>
          <a:p>
            <a:endParaRPr lang="it-IT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it-IT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 :  x  =  100  :  50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791581" y="4782585"/>
            <a:ext cx="0" cy="50405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>
            <a:off x="2159733" y="4782585"/>
            <a:ext cx="0" cy="50405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5652120" y="4869160"/>
            <a:ext cx="0" cy="50405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/>
          <p:nvPr/>
        </p:nvCxnSpPr>
        <p:spPr>
          <a:xfrm flipV="1">
            <a:off x="7092280" y="4869160"/>
            <a:ext cx="0" cy="504056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6476631"/>
            <a:ext cx="9144000" cy="247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buFont typeface="Wingdings 2" pitchFamily="18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sz="1000" dirty="0">
                <a:solidFill>
                  <a:srgbClr val="000000"/>
                </a:solidFill>
                <a:latin typeface="Calibri" pitchFamily="34" charset="0"/>
              </a:rPr>
              <a:t>Tutti i diritti riservati</a:t>
            </a:r>
            <a:r>
              <a:rPr lang="en-US" sz="1000" dirty="0">
                <a:solidFill>
                  <a:srgbClr val="000000"/>
                </a:solidFill>
                <a:latin typeface="Calibri" pitchFamily="34" charset="0"/>
              </a:rPr>
              <a:t> © Pearson Italia S.p.A.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2|0.6|0.3|0.3|3.3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B3A30843319241B50DD95122A1DA64" ma:contentTypeVersion="14" ma:contentTypeDescription="Create a new document." ma:contentTypeScope="" ma:versionID="9f985ec5d061d55e9e08f0376ff7f783">
  <xsd:schema xmlns:xsd="http://www.w3.org/2001/XMLSchema" xmlns:xs="http://www.w3.org/2001/XMLSchema" xmlns:p="http://schemas.microsoft.com/office/2006/metadata/properties" xmlns:ns2="7a0989ff-d099-4689-a396-9dce89c24026" xmlns:ns3="f0974581-4bbf-443e-902f-14073e9fb4f6" xmlns:ns4="24de16db-6166-4c05-af2d-8030e8914ee2" targetNamespace="http://schemas.microsoft.com/office/2006/metadata/properties" ma:root="true" ma:fieldsID="7a8773cfe055c5f8479d7ffc8a635e0c" ns2:_="" ns3:_="" ns4:_="">
    <xsd:import namespace="7a0989ff-d099-4689-a396-9dce89c24026"/>
    <xsd:import namespace="f0974581-4bbf-443e-902f-14073e9fb4f6"/>
    <xsd:import namespace="24de16db-6166-4c05-af2d-8030e8914ee2"/>
    <xsd:element name="properties">
      <xsd:complexType>
        <xsd:sequence>
          <xsd:element name="documentManagement">
            <xsd:complexType>
              <xsd:all>
                <xsd:element ref="ns2:MigrationWizId" minOccurs="0"/>
                <xsd:element ref="ns2:MigrationWizIdPermissions" minOccurs="0"/>
                <xsd:element ref="ns2:MigrationWizIdVersion" minOccurs="0"/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0989ff-d099-4689-a396-9dce89c24026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Version" ma:index="10" nillable="true" ma:displayName="MigrationWizIdVersion" ma:internalName="MigrationWizIdVersion">
      <xsd:simpleType>
        <xsd:restriction base="dms:Text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d49524a-21d1-44ef-b988-918b9b433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74581-4bbf-443e-902f-14073e9fb4f6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fb234720-f339-486d-9975-9a9d192c6344}" ma:internalName="TaxCatchAll" ma:showField="CatchAllData" ma:web="24de16db-6166-4c05-af2d-8030e8914e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e16db-6166-4c05-af2d-8030e8914ee2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974581-4bbf-443e-902f-14073e9fb4f6" xsi:nil="true"/>
    <lcf76f155ced4ddcb4097134ff3c332f xmlns="7a0989ff-d099-4689-a396-9dce89c24026">
      <Terms xmlns="http://schemas.microsoft.com/office/infopath/2007/PartnerControls"/>
    </lcf76f155ced4ddcb4097134ff3c332f>
    <MigrationWizIdVersion xmlns="7a0989ff-d099-4689-a396-9dce89c24026" xsi:nil="true"/>
    <MigrationWizId xmlns="7a0989ff-d099-4689-a396-9dce89c24026">8f19b13a-cf5e-47d2-b4ce-6933e80e8770</MigrationWizId>
    <MigrationWizIdPermissions xmlns="7a0989ff-d099-4689-a396-9dce89c24026" xsi:nil="true"/>
  </documentManagement>
</p:properties>
</file>

<file path=customXml/itemProps1.xml><?xml version="1.0" encoding="utf-8"?>
<ds:datastoreItem xmlns:ds="http://schemas.openxmlformats.org/officeDocument/2006/customXml" ds:itemID="{80E6A46F-48EC-44E0-8F7C-F14AC24DC9AF}"/>
</file>

<file path=customXml/itemProps2.xml><?xml version="1.0" encoding="utf-8"?>
<ds:datastoreItem xmlns:ds="http://schemas.openxmlformats.org/officeDocument/2006/customXml" ds:itemID="{48F2F8EB-BB5F-4C92-9429-FA7803C9BD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FD8AC0-525C-4A74-8839-2789EF5A68AB}">
  <ds:schemaRefs>
    <ds:schemaRef ds:uri="http://schemas.microsoft.com/office/2006/metadata/properties"/>
    <ds:schemaRef ds:uri="http://schemas.microsoft.com/office/infopath/2007/PartnerControls"/>
    <ds:schemaRef ds:uri="8da0e130-3087-4cc4-96a5-65a58468bf39"/>
    <ds:schemaRef ds:uri="1fdf9c1c-70d9-44df-b498-cd1cba3ffd8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1819</Words>
  <Application>Microsoft Macintosh PowerPoint</Application>
  <PresentationFormat>On-screen Show (4:3)</PresentationFormat>
  <Paragraphs>233</Paragraphs>
  <Slides>20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  <vt:variant>
        <vt:lpstr>Custom Shows</vt:lpstr>
      </vt:variant>
      <vt:variant>
        <vt:i4>2</vt:i4>
      </vt:variant>
    </vt:vector>
  </HeadingPairs>
  <TitlesOfParts>
    <vt:vector size="27" baseType="lpstr">
      <vt:lpstr>Arial</vt:lpstr>
      <vt:lpstr>Calibri</vt:lpstr>
      <vt:lpstr>Wingdings</vt:lpstr>
      <vt:lpstr>Wingdings 2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Presentazione personalizzata 1</vt:lpstr>
      <vt:lpstr>Presentazione personalizzata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© Sanoma Italia S.p.a.        </dc:creator>
  <cp:keywords/>
  <dc:description/>
  <cp:lastModifiedBy>EHILAB</cp:lastModifiedBy>
  <cp:revision>383</cp:revision>
  <dcterms:created xsi:type="dcterms:W3CDTF">2013-11-04T17:02:21Z</dcterms:created>
  <dcterms:modified xsi:type="dcterms:W3CDTF">2023-09-22T10:50:02Z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0x010100ECB3A30843319241B50DD95122A1DA64</vt:lpwstr>
  </property>
  <property fmtid="{D5CDD505-2E9C-101B-9397-08002B2CF9AE}" pid="3" name="Order">
    <vt:r8>13300</vt:r8>
  </property>
</Properties>
</file>